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3" r:id="rId3"/>
    <p:sldId id="265" r:id="rId4"/>
    <p:sldId id="301" r:id="rId5"/>
    <p:sldId id="287" r:id="rId6"/>
    <p:sldId id="281" r:id="rId7"/>
    <p:sldId id="284" r:id="rId8"/>
    <p:sldId id="288" r:id="rId9"/>
    <p:sldId id="291" r:id="rId10"/>
    <p:sldId id="293" r:id="rId11"/>
    <p:sldId id="294" r:id="rId12"/>
    <p:sldId id="295" r:id="rId13"/>
    <p:sldId id="296" r:id="rId14"/>
    <p:sldId id="283" r:id="rId15"/>
    <p:sldId id="297" r:id="rId16"/>
    <p:sldId id="298" r:id="rId17"/>
    <p:sldId id="299" r:id="rId18"/>
    <p:sldId id="300" r:id="rId19"/>
    <p:sldId id="30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6600"/>
    <a:srgbClr val="800000"/>
    <a:srgbClr val="D58987"/>
    <a:srgbClr val="561F1E"/>
    <a:srgbClr val="2E1110"/>
    <a:srgbClr val="FF6600"/>
    <a:srgbClr val="CC3300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C5BA-F588-4052-8BA2-0179694FCAF4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76485-7F97-4433-AA2F-2EBBF20B1F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37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76485-7F97-4433-AA2F-2EBBF20B1FA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74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99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42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5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84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70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00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17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26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2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65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62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F44E-4144-4134-BB8B-FF6DE3ECD869}" type="datetimeFigureOut">
              <a:rPr lang="pt-BR" smtClean="0"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7FEF-7C31-4356-ABF6-593411C1BD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37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pic>
        <p:nvPicPr>
          <p:cNvPr id="4" name="Imagem 3" descr="C:\Users\Padre Lino\Documents\Capturar SMP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47" y="0"/>
            <a:ext cx="878484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179647" y="44624"/>
            <a:ext cx="3240225" cy="3789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4400" i="1" dirty="0" smtClean="0">
              <a:solidFill>
                <a:srgbClr val="2E1110"/>
              </a:solidFill>
              <a:latin typeface="Monotype Corsiva" panose="03010101010201010101" pitchFamily="66" charset="0"/>
              <a:ea typeface="Yu Mincho Light" panose="02020300000000000000" pitchFamily="18" charset="-128"/>
              <a:cs typeface="Arial" panose="020B0604020202020204" pitchFamily="34" charset="0"/>
            </a:endParaRPr>
          </a:p>
          <a:p>
            <a:r>
              <a:rPr lang="pt-BR" sz="4400" i="1" dirty="0" smtClean="0">
                <a:solidFill>
                  <a:srgbClr val="2E1110"/>
                </a:solidFill>
                <a:latin typeface="Monotype Corsiva" panose="03010101010201010101" pitchFamily="66" charset="0"/>
                <a:ea typeface="Yu Mincho Light" panose="02020300000000000000" pitchFamily="18" charset="-128"/>
                <a:cs typeface="Arial" panose="020B0604020202020204" pitchFamily="34" charset="0"/>
              </a:rPr>
              <a:t>Santas </a:t>
            </a:r>
            <a:r>
              <a:rPr lang="pt-BR" sz="4400" i="1" dirty="0">
                <a:solidFill>
                  <a:srgbClr val="2E1110"/>
                </a:solidFill>
                <a:latin typeface="Monotype Corsiva" panose="03010101010201010101" pitchFamily="66" charset="0"/>
                <a:ea typeface="Yu Mincho Light" panose="02020300000000000000" pitchFamily="18" charset="-128"/>
                <a:cs typeface="Arial" panose="020B0604020202020204" pitchFamily="34" charset="0"/>
              </a:rPr>
              <a:t>Missões </a:t>
            </a:r>
            <a:r>
              <a:rPr lang="pt-BR" sz="4400" i="1" dirty="0" smtClean="0">
                <a:solidFill>
                  <a:srgbClr val="2E1110"/>
                </a:solidFill>
                <a:latin typeface="Monotype Corsiva" panose="03010101010201010101" pitchFamily="66" charset="0"/>
                <a:ea typeface="Yu Mincho Light" panose="02020300000000000000" pitchFamily="18" charset="-128"/>
                <a:cs typeface="Arial" panose="020B0604020202020204" pitchFamily="34" charset="0"/>
              </a:rPr>
              <a:t>Populares</a:t>
            </a:r>
          </a:p>
          <a:p>
            <a:r>
              <a:rPr lang="pt-BR" sz="4400" i="1" dirty="0">
                <a:solidFill>
                  <a:srgbClr val="2E1110"/>
                </a:solidFill>
                <a:latin typeface="Monotype Corsiva" panose="03010101010201010101" pitchFamily="66" charset="0"/>
                <a:ea typeface="Yu Mincho Light" panose="02020300000000000000" pitchFamily="18" charset="-128"/>
                <a:cs typeface="Arial" panose="020B0604020202020204" pitchFamily="34" charset="0"/>
              </a:rPr>
              <a:t>na diocese</a:t>
            </a:r>
          </a:p>
          <a:p>
            <a:r>
              <a:rPr lang="pt-BR" sz="4400" i="1" dirty="0">
                <a:solidFill>
                  <a:srgbClr val="2E1110"/>
                </a:solidFill>
                <a:latin typeface="Monotype Corsiva" panose="03010101010201010101" pitchFamily="66" charset="0"/>
                <a:ea typeface="Yu Mincho Light" panose="02020300000000000000" pitchFamily="18" charset="-128"/>
                <a:cs typeface="Arial" panose="020B0604020202020204" pitchFamily="34" charset="0"/>
              </a:rPr>
              <a:t>de </a:t>
            </a:r>
            <a:endParaRPr lang="pt-BR" sz="4400" i="1" dirty="0" smtClean="0">
              <a:solidFill>
                <a:srgbClr val="2E1110"/>
              </a:solidFill>
              <a:latin typeface="Monotype Corsiva" panose="03010101010201010101" pitchFamily="66" charset="0"/>
              <a:ea typeface="Yu Mincho Light" panose="02020300000000000000" pitchFamily="18" charset="-128"/>
              <a:cs typeface="Arial" panose="020B0604020202020204" pitchFamily="34" charset="0"/>
            </a:endParaRPr>
          </a:p>
          <a:p>
            <a:r>
              <a:rPr lang="pt-BR" sz="4400" i="1" dirty="0" smtClean="0">
                <a:solidFill>
                  <a:srgbClr val="2E1110"/>
                </a:solidFill>
                <a:latin typeface="Monotype Corsiva" panose="03010101010201010101" pitchFamily="66" charset="0"/>
                <a:ea typeface="Yu Mincho Light" panose="02020300000000000000" pitchFamily="18" charset="-128"/>
                <a:cs typeface="Arial" panose="020B0604020202020204" pitchFamily="34" charset="0"/>
              </a:rPr>
              <a:t>Tubarão</a:t>
            </a:r>
            <a:endParaRPr lang="pt-BR" sz="4400" i="1" dirty="0">
              <a:solidFill>
                <a:srgbClr val="2E1110"/>
              </a:solidFill>
              <a:latin typeface="Monotype Corsiva" panose="03010101010201010101" pitchFamily="66" charset="0"/>
              <a:ea typeface="Yu Mincho Light" panose="02020300000000000000" pitchFamily="18" charset="-128"/>
              <a:cs typeface="Arial" panose="020B0604020202020204" pitchFamily="34" charset="0"/>
            </a:endParaRPr>
          </a:p>
          <a:p>
            <a:pPr algn="r"/>
            <a:endParaRPr lang="pt-BR" sz="4400" i="1" dirty="0">
              <a:solidFill>
                <a:srgbClr val="2E1110"/>
              </a:solidFill>
              <a:latin typeface="Monotype Corsiva" panose="03010101010201010101" pitchFamily="66" charset="0"/>
              <a:ea typeface="Yu Mincho Light" panose="020203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800"/>
              </a:spcBef>
              <a:spcAft>
                <a:spcPts val="1200"/>
              </a:spcAft>
            </a:pPr>
            <a:r>
              <a:rPr lang="pt-BR" sz="4000" b="1" dirty="0">
                <a:solidFill>
                  <a:srgbClr val="C00000"/>
                </a:solidFill>
                <a:latin typeface="Arial Narrow" panose="020B0606020202030204" pitchFamily="34" charset="0"/>
              </a:rPr>
              <a:t>Igreja Missionária é uma Igreja em saída</a:t>
            </a:r>
          </a:p>
          <a:p>
            <a:pPr lvl="0"/>
            <a:r>
              <a:rPr lang="pt-BR" sz="2800" b="1" i="1" dirty="0">
                <a:solidFill>
                  <a:srgbClr val="002060"/>
                </a:solidFill>
              </a:rPr>
              <a:t>Ao falar da Igreja em saída (cap. </a:t>
            </a:r>
            <a:r>
              <a:rPr lang="pt-BR" sz="2800" b="1" i="1" dirty="0" smtClean="0">
                <a:solidFill>
                  <a:srgbClr val="002060"/>
                </a:solidFill>
              </a:rPr>
              <a:t>1 </a:t>
            </a:r>
            <a:r>
              <a:rPr lang="pt-BR" sz="2800" b="1" i="1" dirty="0">
                <a:solidFill>
                  <a:srgbClr val="002060"/>
                </a:solidFill>
              </a:rPr>
              <a:t>da </a:t>
            </a:r>
            <a:r>
              <a:rPr lang="pt-BR" sz="2800" b="1" i="1" dirty="0" smtClean="0">
                <a:solidFill>
                  <a:srgbClr val="002060"/>
                </a:solidFill>
              </a:rPr>
              <a:t>EG), </a:t>
            </a:r>
            <a:r>
              <a:rPr lang="pt-BR" sz="2800" b="1" i="1" dirty="0">
                <a:solidFill>
                  <a:srgbClr val="002060"/>
                </a:solidFill>
              </a:rPr>
              <a:t>o papa disse: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000" b="1" dirty="0" smtClean="0">
                <a:solidFill>
                  <a:srgbClr val="990033"/>
                </a:solidFill>
              </a:rPr>
              <a:t> </a:t>
            </a:r>
            <a:r>
              <a:rPr lang="pt-BR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É </a:t>
            </a:r>
            <a:r>
              <a:rPr lang="pt-BR" sz="3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preciso avançar no caminho de uma conversão pastoral e missionária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Uma </a:t>
            </a:r>
            <a:r>
              <a:rPr lang="pt-BR" sz="2800" b="1" dirty="0">
                <a:solidFill>
                  <a:schemeClr val="tx1"/>
                </a:solidFill>
              </a:rPr>
              <a:t>Igreja ‘em saída missionária’ é uma Igreja que se renova, portanto que abandona o cômodo critério pastoral </a:t>
            </a:r>
            <a:r>
              <a:rPr lang="pt-BR" sz="2800" b="1" i="1" dirty="0">
                <a:solidFill>
                  <a:schemeClr val="tx1"/>
                </a:solidFill>
              </a:rPr>
              <a:t>“</a:t>
            </a:r>
            <a:r>
              <a:rPr lang="pt-B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fez-se sempre assim</a:t>
            </a:r>
            <a:r>
              <a:rPr lang="pt-BR" sz="2800" b="1" i="1" dirty="0">
                <a:solidFill>
                  <a:schemeClr val="tx1"/>
                </a:solidFill>
              </a:rPr>
              <a:t>”</a:t>
            </a:r>
            <a:r>
              <a:rPr lang="pt-BR" sz="2800" b="1" dirty="0">
                <a:solidFill>
                  <a:schemeClr val="tx1"/>
                </a:solidFill>
              </a:rPr>
              <a:t> e avança no caminho de uma conversão pastoral e missionária, até transformar tudo: costumes, estilos, horários, linguagem e toda estrutura eclesial de modo a evangelizar o mundo atual e não se ‘</a:t>
            </a:r>
            <a:r>
              <a:rPr lang="pt-BR" sz="2800" b="1" dirty="0" err="1">
                <a:solidFill>
                  <a:schemeClr val="tx1"/>
                </a:solidFill>
              </a:rPr>
              <a:t>autopreservar</a:t>
            </a:r>
            <a:r>
              <a:rPr lang="pt-BR" sz="2800" b="1" dirty="0">
                <a:solidFill>
                  <a:schemeClr val="tx1"/>
                </a:solidFill>
              </a:rPr>
              <a:t>’. </a:t>
            </a:r>
            <a:endParaRPr lang="pt-BR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6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800"/>
              </a:spcBef>
              <a:spcAft>
                <a:spcPts val="1200"/>
              </a:spcAft>
            </a:pPr>
            <a:r>
              <a:rPr lang="pt-BR" sz="4000" b="1" dirty="0">
                <a:solidFill>
                  <a:srgbClr val="C00000"/>
                </a:solidFill>
                <a:latin typeface="Arial Narrow" panose="020B0606020202030204" pitchFamily="34" charset="0"/>
              </a:rPr>
              <a:t>Igreja Missionária é uma Igreja em saída</a:t>
            </a:r>
          </a:p>
          <a:p>
            <a:pPr lvl="0"/>
            <a:r>
              <a:rPr lang="pt-BR" sz="2800" b="1" i="1" dirty="0">
                <a:solidFill>
                  <a:srgbClr val="002060"/>
                </a:solidFill>
              </a:rPr>
              <a:t>Ao falar da Igreja em saída (cap. </a:t>
            </a:r>
            <a:r>
              <a:rPr lang="pt-BR" sz="2800" b="1" i="1" dirty="0" smtClean="0">
                <a:solidFill>
                  <a:srgbClr val="002060"/>
                </a:solidFill>
              </a:rPr>
              <a:t>1 </a:t>
            </a:r>
            <a:r>
              <a:rPr lang="pt-BR" sz="2800" b="1" i="1" dirty="0">
                <a:solidFill>
                  <a:srgbClr val="002060"/>
                </a:solidFill>
              </a:rPr>
              <a:t>da </a:t>
            </a:r>
            <a:r>
              <a:rPr lang="pt-BR" sz="2800" b="1" i="1" dirty="0" smtClean="0">
                <a:solidFill>
                  <a:srgbClr val="002060"/>
                </a:solidFill>
              </a:rPr>
              <a:t>EG), </a:t>
            </a:r>
            <a:r>
              <a:rPr lang="pt-BR" sz="2800" b="1" i="1" dirty="0">
                <a:solidFill>
                  <a:srgbClr val="002060"/>
                </a:solidFill>
              </a:rPr>
              <a:t>o papa disse: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d. </a:t>
            </a:r>
            <a:r>
              <a:rPr lang="pt-BR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</a:t>
            </a:r>
            <a:r>
              <a:rPr lang="pt-BR" sz="3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preciso </a:t>
            </a:r>
            <a:r>
              <a:rPr lang="pt-BR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concentrar o anúncio no coração do evangelho</a:t>
            </a:r>
            <a:endParaRPr lang="pt-BR" sz="3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O que </a:t>
            </a:r>
            <a:r>
              <a:rPr lang="pt-BR" sz="2800" b="1" dirty="0">
                <a:solidFill>
                  <a:schemeClr val="tx1"/>
                </a:solidFill>
              </a:rPr>
              <a:t>exprime o coração do </a:t>
            </a:r>
            <a:r>
              <a:rPr lang="pt-BR" sz="2800" b="1" dirty="0" smtClean="0">
                <a:solidFill>
                  <a:schemeClr val="tx1"/>
                </a:solidFill>
              </a:rPr>
              <a:t>Evangelho ( o essencial) é </a:t>
            </a:r>
            <a:r>
              <a:rPr lang="pt-BR" sz="2800" b="1" dirty="0">
                <a:solidFill>
                  <a:schemeClr val="tx1"/>
                </a:solidFill>
              </a:rPr>
              <a:t>a 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beleza do amor </a:t>
            </a:r>
            <a:r>
              <a:rPr lang="pt-BR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salvífico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Deus</a:t>
            </a:r>
            <a:r>
              <a:rPr lang="pt-BR" sz="2800" b="1" dirty="0">
                <a:solidFill>
                  <a:schemeClr val="tx1"/>
                </a:solidFill>
              </a:rPr>
              <a:t>, manifestado em Jesus Cristo morto e ressuscitado, e 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nossa resposta a Deus </a:t>
            </a:r>
            <a:r>
              <a:rPr lang="pt-BR" sz="2800" b="1" dirty="0">
                <a:solidFill>
                  <a:schemeClr val="tx1"/>
                </a:solidFill>
              </a:rPr>
              <a:t>que nos ama e salva, reconhecendo-O nos outros e saindo de nós mesmos para procurar o bem de todos (EG 36-39).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60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800"/>
              </a:spcBef>
              <a:spcAft>
                <a:spcPts val="1200"/>
              </a:spcAft>
            </a:pPr>
            <a:r>
              <a:rPr lang="pt-BR" sz="4000" b="1" dirty="0">
                <a:solidFill>
                  <a:srgbClr val="C00000"/>
                </a:solidFill>
                <a:latin typeface="Arial Narrow" panose="020B0606020202030204" pitchFamily="34" charset="0"/>
              </a:rPr>
              <a:t>Igreja Missionária é uma Igreja em saída</a:t>
            </a:r>
          </a:p>
          <a:p>
            <a:r>
              <a:rPr lang="pt-BR" sz="2800" b="1" i="1" dirty="0">
                <a:solidFill>
                  <a:srgbClr val="002060"/>
                </a:solidFill>
              </a:rPr>
              <a:t>Ao falar da Igreja em saída (cap. </a:t>
            </a:r>
            <a:r>
              <a:rPr lang="pt-BR" sz="2800" b="1" i="1" dirty="0" smtClean="0">
                <a:solidFill>
                  <a:srgbClr val="002060"/>
                </a:solidFill>
              </a:rPr>
              <a:t>1 </a:t>
            </a:r>
            <a:r>
              <a:rPr lang="pt-BR" sz="2800" b="1" i="1" dirty="0">
                <a:solidFill>
                  <a:srgbClr val="002060"/>
                </a:solidFill>
              </a:rPr>
              <a:t>da </a:t>
            </a:r>
            <a:r>
              <a:rPr lang="pt-BR" sz="2800" b="1" i="1" dirty="0" smtClean="0">
                <a:solidFill>
                  <a:srgbClr val="002060"/>
                </a:solidFill>
              </a:rPr>
              <a:t>EG), </a:t>
            </a:r>
            <a:r>
              <a:rPr lang="pt-BR" sz="2800" b="1" i="1" dirty="0">
                <a:solidFill>
                  <a:srgbClr val="002060"/>
                </a:solidFill>
              </a:rPr>
              <a:t>o papa disse: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solidFill>
                  <a:srgbClr val="990033"/>
                </a:solidFill>
              </a:rPr>
              <a:t> </a:t>
            </a:r>
            <a:r>
              <a:rPr lang="pt-BR" sz="30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sz="3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t-BR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</a:t>
            </a:r>
            <a:r>
              <a:rPr lang="pt-BR" sz="3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preciso </a:t>
            </a:r>
            <a:r>
              <a:rPr lang="pt-BR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mudar os costumes não ligados ao núcleo do evangelho</a:t>
            </a:r>
            <a:endParaRPr lang="pt-BR" sz="3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Rever  os costumes </a:t>
            </a:r>
            <a:r>
              <a:rPr lang="pt-BR" sz="2800" b="1" dirty="0">
                <a:solidFill>
                  <a:schemeClr val="tx1"/>
                </a:solidFill>
              </a:rPr>
              <a:t>não </a:t>
            </a:r>
            <a:r>
              <a:rPr lang="pt-BR" sz="2800" b="1" dirty="0" smtClean="0">
                <a:solidFill>
                  <a:schemeClr val="tx1"/>
                </a:solidFill>
              </a:rPr>
              <a:t>ligados </a:t>
            </a:r>
            <a:r>
              <a:rPr lang="pt-BR" sz="2800" b="1" dirty="0">
                <a:solidFill>
                  <a:schemeClr val="tx1"/>
                </a:solidFill>
              </a:rPr>
              <a:t>ao núcleo do Evangelho, mas </a:t>
            </a:r>
            <a:r>
              <a:rPr lang="pt-BR" sz="2800" b="1" dirty="0" smtClean="0">
                <a:solidFill>
                  <a:schemeClr val="tx1"/>
                </a:solidFill>
              </a:rPr>
              <a:t>aprendidos </a:t>
            </a:r>
            <a:r>
              <a:rPr lang="pt-BR" sz="2800" b="1" dirty="0">
                <a:solidFill>
                  <a:schemeClr val="tx1"/>
                </a:solidFill>
              </a:rPr>
              <a:t>na tradição: linguagem ultrapassada, religião ‘sem cruz’, certas normas e preceitos </a:t>
            </a:r>
            <a:r>
              <a:rPr lang="pt-BR" sz="2800" b="1" dirty="0" smtClean="0">
                <a:solidFill>
                  <a:schemeClr val="tx1"/>
                </a:solidFill>
              </a:rPr>
              <a:t>eclesiais.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Sem </a:t>
            </a:r>
            <a:r>
              <a:rPr lang="pt-BR" sz="2800" b="1" dirty="0">
                <a:solidFill>
                  <a:schemeClr val="tx1"/>
                </a:solidFill>
              </a:rPr>
              <a:t>diminuir o valor do ideal evangélico, </a:t>
            </a:r>
            <a:r>
              <a:rPr lang="pt-BR" sz="2800" b="1" dirty="0" smtClean="0">
                <a:solidFill>
                  <a:schemeClr val="tx1"/>
                </a:solidFill>
              </a:rPr>
              <a:t>acompanhar</a:t>
            </a:r>
            <a:r>
              <a:rPr lang="pt-BR" sz="2800" b="1" dirty="0">
                <a:solidFill>
                  <a:schemeClr val="tx1"/>
                </a:solidFill>
              </a:rPr>
              <a:t>, com misericórdia e paciência, as possíveis etapas do crescimento das </a:t>
            </a:r>
            <a:r>
              <a:rPr lang="pt-BR" sz="2800" b="1" dirty="0" smtClean="0">
                <a:solidFill>
                  <a:schemeClr val="tx1"/>
                </a:solidFill>
              </a:rPr>
              <a:t>pessoas. 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30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800"/>
              </a:spcBef>
              <a:spcAft>
                <a:spcPts val="1200"/>
              </a:spcAft>
            </a:pPr>
            <a:r>
              <a:rPr lang="pt-BR" sz="4000" b="1" dirty="0">
                <a:solidFill>
                  <a:srgbClr val="C00000"/>
                </a:solidFill>
                <a:latin typeface="Arial Narrow" panose="020B0606020202030204" pitchFamily="34" charset="0"/>
              </a:rPr>
              <a:t>Igreja Missionária é uma Igreja em saída</a:t>
            </a:r>
          </a:p>
          <a:p>
            <a:pPr lvl="0"/>
            <a:r>
              <a:rPr lang="pt-BR" sz="2800" b="1" i="1" dirty="0" smtClean="0">
                <a:solidFill>
                  <a:srgbClr val="002060"/>
                </a:solidFill>
              </a:rPr>
              <a:t>Ao </a:t>
            </a:r>
            <a:r>
              <a:rPr lang="pt-BR" sz="2800" b="1" i="1" dirty="0">
                <a:solidFill>
                  <a:srgbClr val="002060"/>
                </a:solidFill>
              </a:rPr>
              <a:t>falar da Igreja em </a:t>
            </a:r>
            <a:r>
              <a:rPr lang="pt-BR" sz="2800" b="1" i="1" dirty="0" smtClean="0">
                <a:solidFill>
                  <a:srgbClr val="002060"/>
                </a:solidFill>
              </a:rPr>
              <a:t>saída (cap. 1 da EG), o papa </a:t>
            </a:r>
            <a:r>
              <a:rPr lang="pt-BR" sz="2800" b="1" i="1" dirty="0">
                <a:solidFill>
                  <a:srgbClr val="002060"/>
                </a:solidFill>
              </a:rPr>
              <a:t>d</a:t>
            </a:r>
            <a:r>
              <a:rPr lang="pt-BR" sz="2800" b="1" i="1" dirty="0" smtClean="0">
                <a:solidFill>
                  <a:srgbClr val="002060"/>
                </a:solidFill>
              </a:rPr>
              <a:t>isse: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solidFill>
                  <a:schemeClr val="tx1"/>
                </a:solidFill>
              </a:rPr>
              <a:t> </a:t>
            </a:r>
            <a:r>
              <a:rPr lang="pt-BR" sz="3000" b="1" dirty="0">
                <a:solidFill>
                  <a:srgbClr val="990033"/>
                </a:solidFill>
              </a:rPr>
              <a:t>f</a:t>
            </a:r>
            <a:r>
              <a:rPr lang="pt-BR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É necessário ser uma Igreja mãe de coração aberto</a:t>
            </a:r>
            <a:endParaRPr lang="pt-BR" sz="30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A Igreja ‘em saída’ é uma Igreja com portas abertas, que sai em direção aos outros para olhar nos olhos e escutar, ou renunciar à pressa para acompanhar quem ficou caído à beira do caminho (EG 46). </a:t>
            </a:r>
            <a:endParaRPr lang="pt-BR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Para </a:t>
            </a:r>
            <a:r>
              <a:rPr lang="pt-BR" sz="2800" b="1" dirty="0">
                <a:solidFill>
                  <a:schemeClr val="tx1"/>
                </a:solidFill>
              </a:rPr>
              <a:t>além da porta da igreja, outras portas também não se devem fechar: todos podem participar da vida </a:t>
            </a:r>
            <a:r>
              <a:rPr lang="pt-BR" sz="2800" b="1" dirty="0" smtClean="0">
                <a:solidFill>
                  <a:schemeClr val="tx1"/>
                </a:solidFill>
              </a:rPr>
              <a:t>eclesial(EG 47)... </a:t>
            </a:r>
            <a:r>
              <a:rPr lang="pt-BR" sz="2800" b="1" dirty="0">
                <a:solidFill>
                  <a:schemeClr val="tx1"/>
                </a:solidFill>
              </a:rPr>
              <a:t>e</a:t>
            </a:r>
            <a:r>
              <a:rPr lang="pt-BR" sz="2800" b="1" dirty="0" smtClean="0">
                <a:solidFill>
                  <a:schemeClr val="tx1"/>
                </a:solidFill>
              </a:rPr>
              <a:t> não esquecer </a:t>
            </a:r>
            <a:r>
              <a:rPr lang="pt-BR" sz="2800" b="1" dirty="0">
                <a:solidFill>
                  <a:schemeClr val="tx1"/>
                </a:solidFill>
              </a:rPr>
              <a:t>que ‘os pobres são os destinatários privilegiados do Evangelho’.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1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800"/>
              </a:spcBef>
              <a:spcAft>
                <a:spcPts val="1200"/>
              </a:spcAft>
            </a:pPr>
            <a:endParaRPr lang="pt-BR" sz="14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r">
              <a:spcBef>
                <a:spcPts val="1800"/>
              </a:spcBef>
              <a:spcAft>
                <a:spcPts val="120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Dimensões da Igreja Missionária</a:t>
            </a:r>
          </a:p>
          <a:p>
            <a:pPr algn="r"/>
            <a:r>
              <a:rPr lang="pt-BR" sz="3200" b="1" dirty="0">
                <a:solidFill>
                  <a:srgbClr val="990033"/>
                </a:solidFill>
              </a:rPr>
              <a:t>A Missão da Igreja que brota da missão de Jesus Cristo supõe sempre as </a:t>
            </a:r>
            <a:r>
              <a:rPr lang="pt-BR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quatro dimensões </a:t>
            </a:r>
            <a:r>
              <a:rPr lang="pt-BR" sz="3200" b="1" dirty="0">
                <a:solidFill>
                  <a:srgbClr val="990033"/>
                </a:solidFill>
              </a:rPr>
              <a:t>: </a:t>
            </a:r>
          </a:p>
          <a:p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Evangelização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Origina-se no desejo de Deus em ter um relacionamento integral e harmonioso com o ser humano. </a:t>
            </a:r>
            <a:endParaRPr lang="pt-BR" sz="28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Visa </a:t>
            </a:r>
            <a:r>
              <a:rPr lang="pt-BR" sz="2800" b="1" dirty="0">
                <a:solidFill>
                  <a:schemeClr val="tx1"/>
                </a:solidFill>
              </a:rPr>
              <a:t>uma resposta pessoal de fé e ao ingresso no discipulado cristão vivido em comunidade</a:t>
            </a:r>
            <a:r>
              <a:rPr lang="pt-BR" sz="2800" b="1" dirty="0" smtClean="0">
                <a:solidFill>
                  <a:schemeClr val="tx1"/>
                </a:solidFill>
              </a:rPr>
              <a:t>.</a:t>
            </a:r>
            <a:endParaRPr lang="pt-BR" sz="40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1800"/>
              </a:spcBef>
              <a:spcAft>
                <a:spcPts val="1200"/>
              </a:spcAft>
            </a:pPr>
            <a:endParaRPr lang="pt-BR" sz="1600" b="1" dirty="0">
              <a:solidFill>
                <a:srgbClr val="561F1E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89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8093" y="1268760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800"/>
              </a:spcBef>
              <a:spcAft>
                <a:spcPts val="1200"/>
              </a:spcAft>
            </a:pPr>
            <a:endParaRPr lang="pt-BR" sz="14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r">
              <a:spcBef>
                <a:spcPts val="1800"/>
              </a:spcBef>
              <a:spcAft>
                <a:spcPts val="1200"/>
              </a:spcAft>
            </a:pPr>
            <a:endParaRPr lang="pt-BR" sz="40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r">
              <a:spcBef>
                <a:spcPts val="1200"/>
              </a:spcBef>
              <a:spcAft>
                <a:spcPts val="60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Dimensões da Igreja Missionária</a:t>
            </a:r>
          </a:p>
          <a:p>
            <a:pPr algn="r"/>
            <a:r>
              <a:rPr lang="pt-BR" sz="3200" b="1" dirty="0">
                <a:solidFill>
                  <a:srgbClr val="990033"/>
                </a:solidFill>
              </a:rPr>
              <a:t>A Missão da Igreja que brota da missão de Jesus Cristo supõe sempre as </a:t>
            </a:r>
            <a:r>
              <a:rPr lang="pt-BR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quatro dimensões </a:t>
            </a:r>
            <a:r>
              <a:rPr lang="pt-BR" sz="3200" b="1" dirty="0">
                <a:solidFill>
                  <a:srgbClr val="990033"/>
                </a:solidFill>
              </a:rPr>
              <a:t>: </a:t>
            </a:r>
          </a:p>
          <a:p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Comunhão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600" b="1" dirty="0" smtClean="0">
                <a:solidFill>
                  <a:schemeClr val="tx1"/>
                </a:solidFill>
              </a:rPr>
              <a:t>A </a:t>
            </a:r>
            <a:r>
              <a:rPr lang="pt-BR" sz="2600" b="1" dirty="0">
                <a:solidFill>
                  <a:schemeClr val="tx1"/>
                </a:solidFill>
              </a:rPr>
              <a:t>Igreja que brota da ação missionária e redentora de Deus tem a COMUNHÃO na sua essência. </a:t>
            </a:r>
            <a:endParaRPr lang="pt-BR" sz="2600" b="1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600" b="1" dirty="0" smtClean="0">
                <a:solidFill>
                  <a:schemeClr val="tx1"/>
                </a:solidFill>
              </a:rPr>
              <a:t>É </a:t>
            </a:r>
            <a:r>
              <a:rPr lang="pt-BR" sz="2600" b="1" dirty="0">
                <a:solidFill>
                  <a:schemeClr val="tx1"/>
                </a:solidFill>
              </a:rPr>
              <a:t>comunhão solidária que </a:t>
            </a:r>
            <a:r>
              <a:rPr lang="pt-BR" sz="2600" b="1" dirty="0" smtClean="0">
                <a:solidFill>
                  <a:schemeClr val="tx1"/>
                </a:solidFill>
              </a:rPr>
              <a:t>se renova </a:t>
            </a:r>
            <a:r>
              <a:rPr lang="pt-BR" sz="2600" b="1" dirty="0">
                <a:solidFill>
                  <a:schemeClr val="tx1"/>
                </a:solidFill>
              </a:rPr>
              <a:t>em cada </a:t>
            </a:r>
            <a:r>
              <a:rPr lang="pt-BR" sz="2600" b="1" dirty="0" smtClean="0">
                <a:solidFill>
                  <a:schemeClr val="tx1"/>
                </a:solidFill>
              </a:rPr>
              <a:t>Eucaristia</a:t>
            </a:r>
            <a:endParaRPr lang="pt-BR" sz="2600" b="1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600" b="1" dirty="0" smtClean="0">
                <a:solidFill>
                  <a:schemeClr val="tx1"/>
                </a:solidFill>
              </a:rPr>
              <a:t>É </a:t>
            </a:r>
            <a:r>
              <a:rPr lang="pt-BR" sz="2600" b="1" dirty="0">
                <a:solidFill>
                  <a:schemeClr val="tx1"/>
                </a:solidFill>
              </a:rPr>
              <a:t>vivência concreta do sacerdócio </a:t>
            </a:r>
            <a:r>
              <a:rPr lang="pt-BR" sz="2600" b="1" dirty="0" smtClean="0">
                <a:solidFill>
                  <a:schemeClr val="tx1"/>
                </a:solidFill>
              </a:rPr>
              <a:t>cristão: nos </a:t>
            </a:r>
            <a:r>
              <a:rPr lang="pt-BR" sz="2600" b="1" dirty="0">
                <a:solidFill>
                  <a:schemeClr val="tx1"/>
                </a:solidFill>
              </a:rPr>
              <a:t>tornamos servos uns dos outros, especialmente dos mais necessitados. </a:t>
            </a:r>
            <a:endParaRPr lang="pt-BR" sz="2600" b="1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600" b="1" dirty="0" smtClean="0">
                <a:solidFill>
                  <a:schemeClr val="tx1"/>
                </a:solidFill>
              </a:rPr>
              <a:t>Grande </a:t>
            </a:r>
            <a:r>
              <a:rPr lang="pt-BR" sz="2600" b="1" dirty="0">
                <a:solidFill>
                  <a:schemeClr val="tx1"/>
                </a:solidFill>
              </a:rPr>
              <a:t>desafio é o de proporcionar espaços de convivência, aceitação e valorização mútuas </a:t>
            </a:r>
            <a:r>
              <a:rPr lang="pt-BR" sz="2600" b="1" dirty="0" smtClean="0">
                <a:solidFill>
                  <a:schemeClr val="tx1"/>
                </a:solidFill>
              </a:rPr>
              <a:t>na vida </a:t>
            </a:r>
            <a:r>
              <a:rPr lang="pt-BR" sz="2600" b="1" dirty="0">
                <a:solidFill>
                  <a:schemeClr val="tx1"/>
                </a:solidFill>
              </a:rPr>
              <a:t>comunitária</a:t>
            </a:r>
            <a:r>
              <a:rPr lang="pt-BR" sz="2600" b="1" dirty="0" smtClean="0">
                <a:solidFill>
                  <a:schemeClr val="tx1"/>
                </a:solidFill>
              </a:rPr>
              <a:t>.</a:t>
            </a:r>
            <a:endParaRPr lang="pt-BR" sz="2600" b="1" dirty="0">
              <a:solidFill>
                <a:schemeClr val="tx1"/>
              </a:solidFill>
            </a:endParaRPr>
          </a:p>
          <a:p>
            <a:pPr algn="r">
              <a:spcBef>
                <a:spcPts val="1800"/>
              </a:spcBef>
              <a:spcAft>
                <a:spcPts val="1200"/>
              </a:spcAft>
            </a:pPr>
            <a:endParaRPr lang="pt-BR" sz="4000" b="1" dirty="0" smtClean="0">
              <a:solidFill>
                <a:srgbClr val="990033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1800"/>
              </a:spcBef>
              <a:spcAft>
                <a:spcPts val="1200"/>
              </a:spcAft>
            </a:pPr>
            <a:endParaRPr lang="pt-BR" sz="1600" b="1" dirty="0">
              <a:solidFill>
                <a:srgbClr val="561F1E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62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8093" y="1268760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800"/>
              </a:spcBef>
              <a:spcAft>
                <a:spcPts val="1200"/>
              </a:spcAft>
            </a:pPr>
            <a:endParaRPr lang="pt-BR" sz="14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r">
              <a:spcBef>
                <a:spcPts val="1200"/>
              </a:spcBef>
              <a:spcAft>
                <a:spcPts val="60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Dimensões da Igreja Missionária</a:t>
            </a:r>
          </a:p>
          <a:p>
            <a:pPr algn="r"/>
            <a:r>
              <a:rPr lang="pt-BR" sz="3200" b="1" dirty="0">
                <a:solidFill>
                  <a:srgbClr val="990033"/>
                </a:solidFill>
              </a:rPr>
              <a:t>A Missão da Igreja que brota da missão de Jesus Cristo supõe sempre as </a:t>
            </a:r>
            <a:r>
              <a:rPr lang="pt-BR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quatro dimensões </a:t>
            </a:r>
            <a:r>
              <a:rPr lang="pt-BR" sz="3200" b="1" dirty="0">
                <a:solidFill>
                  <a:srgbClr val="990033"/>
                </a:solidFill>
              </a:rPr>
              <a:t>: </a:t>
            </a:r>
          </a:p>
          <a:p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Diaconia</a:t>
            </a:r>
            <a:endParaRPr lang="pt-BR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b="1" dirty="0" err="1" smtClean="0">
                <a:solidFill>
                  <a:schemeClr val="tx1"/>
                </a:solidFill>
              </a:rPr>
              <a:t>Diaconia</a:t>
            </a:r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r>
              <a:rPr lang="pt-BR" sz="2800" b="1" dirty="0">
                <a:solidFill>
                  <a:schemeClr val="tx1"/>
                </a:solidFill>
              </a:rPr>
              <a:t>é a ação de serviço, a partir da identidade cristã, que se dá nos contextos de sofrimento, injustiça </a:t>
            </a:r>
            <a:r>
              <a:rPr lang="pt-BR" sz="2800" b="1" dirty="0" smtClean="0">
                <a:solidFill>
                  <a:schemeClr val="tx1"/>
                </a:solidFill>
              </a:rPr>
              <a:t>, necessidades...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Comunidade </a:t>
            </a:r>
            <a:r>
              <a:rPr lang="pt-BR" sz="2800" b="1" dirty="0">
                <a:solidFill>
                  <a:schemeClr val="tx1"/>
                </a:solidFill>
              </a:rPr>
              <a:t>missionária que serve é aquela que se aproxima das pessoas, que luta pela vida digna. </a:t>
            </a:r>
            <a:endParaRPr lang="pt-BR" sz="28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É </a:t>
            </a:r>
            <a:r>
              <a:rPr lang="pt-BR" sz="2800" b="1" dirty="0">
                <a:solidFill>
                  <a:schemeClr val="tx1"/>
                </a:solidFill>
              </a:rPr>
              <a:t>aquela que questiona as situações de injustiça e exclusão, e promove a fraternidade</a:t>
            </a:r>
            <a:r>
              <a:rPr lang="pt-BR" sz="2800" b="1" dirty="0" smtClean="0">
                <a:solidFill>
                  <a:schemeClr val="tx1"/>
                </a:solidFill>
              </a:rPr>
              <a:t>.</a:t>
            </a:r>
            <a:endParaRPr lang="pt-BR" sz="28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600" b="1" dirty="0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2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8093" y="1268760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Aft>
                <a:spcPts val="60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Dimensões da Igreja Missionária</a:t>
            </a:r>
          </a:p>
          <a:p>
            <a:pPr algn="r"/>
            <a:r>
              <a:rPr lang="pt-BR" sz="3200" b="1" dirty="0">
                <a:solidFill>
                  <a:srgbClr val="990033"/>
                </a:solidFill>
              </a:rPr>
              <a:t>A Missão da Igreja que brota da missão de Jesus Cristo supõe sempre as </a:t>
            </a:r>
            <a:r>
              <a:rPr lang="pt-BR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quatro dimensões </a:t>
            </a:r>
            <a:r>
              <a:rPr lang="pt-BR" sz="3200" b="1" dirty="0">
                <a:solidFill>
                  <a:srgbClr val="990033"/>
                </a:solidFill>
              </a:rPr>
              <a:t>: </a:t>
            </a:r>
          </a:p>
          <a:p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Liturgia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700" b="1" dirty="0">
                <a:solidFill>
                  <a:schemeClr val="tx1"/>
                </a:solidFill>
              </a:rPr>
              <a:t>As </a:t>
            </a:r>
            <a:r>
              <a:rPr lang="pt-BR" sz="2700" b="1" dirty="0" smtClean="0">
                <a:solidFill>
                  <a:schemeClr val="tx1"/>
                </a:solidFill>
              </a:rPr>
              <a:t>celebrações </a:t>
            </a:r>
            <a:r>
              <a:rPr lang="pt-BR" sz="2700" b="1" dirty="0">
                <a:solidFill>
                  <a:schemeClr val="tx1"/>
                </a:solidFill>
              </a:rPr>
              <a:t>em sua </a:t>
            </a:r>
            <a:r>
              <a:rPr lang="pt-BR" sz="2700" b="1" dirty="0" smtClean="0">
                <a:solidFill>
                  <a:schemeClr val="tx1"/>
                </a:solidFill>
              </a:rPr>
              <a:t>simbologia</a:t>
            </a:r>
            <a:r>
              <a:rPr lang="pt-BR" sz="2700" b="1" dirty="0">
                <a:solidFill>
                  <a:schemeClr val="tx1"/>
                </a:solidFill>
              </a:rPr>
              <a:t>, música, </a:t>
            </a:r>
            <a:r>
              <a:rPr lang="pt-BR" sz="2700" b="1" dirty="0" smtClean="0">
                <a:solidFill>
                  <a:schemeClr val="tx1"/>
                </a:solidFill>
              </a:rPr>
              <a:t>sacramentos devem </a:t>
            </a:r>
            <a:r>
              <a:rPr lang="pt-BR" sz="2700" b="1" dirty="0">
                <a:solidFill>
                  <a:schemeClr val="tx1"/>
                </a:solidFill>
              </a:rPr>
              <a:t>proporcionar a experiência do encontro entre o Deus amoroso e seus filhos muito amados.</a:t>
            </a:r>
            <a:endParaRPr lang="pt-BR" sz="27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700" b="1" dirty="0" smtClean="0">
                <a:solidFill>
                  <a:schemeClr val="tx1"/>
                </a:solidFill>
              </a:rPr>
              <a:t>Compreender </a:t>
            </a:r>
            <a:r>
              <a:rPr lang="pt-BR" sz="2700" b="1" dirty="0">
                <a:solidFill>
                  <a:schemeClr val="tx1"/>
                </a:solidFill>
              </a:rPr>
              <a:t>e viver o culto cristão é sentir-se contagiado por </a:t>
            </a:r>
            <a:r>
              <a:rPr lang="pt-BR" sz="2700" b="1" dirty="0" smtClean="0">
                <a:solidFill>
                  <a:schemeClr val="tx1"/>
                </a:solidFill>
              </a:rPr>
              <a:t>Deus </a:t>
            </a:r>
            <a:r>
              <a:rPr lang="pt-BR" sz="2700" b="1" dirty="0">
                <a:solidFill>
                  <a:schemeClr val="tx1"/>
                </a:solidFill>
              </a:rPr>
              <a:t>que ama </a:t>
            </a:r>
            <a:endParaRPr lang="pt-BR" sz="27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700" b="1" dirty="0" smtClean="0">
                <a:solidFill>
                  <a:schemeClr val="tx1"/>
                </a:solidFill>
              </a:rPr>
              <a:t>É renovar-se por este amor divino </a:t>
            </a:r>
            <a:r>
              <a:rPr lang="pt-BR" sz="2700" b="1" dirty="0">
                <a:solidFill>
                  <a:schemeClr val="tx1"/>
                </a:solidFill>
              </a:rPr>
              <a:t>que nos alimenta e nos dá força para servir com amor e ver o futuro com otimismo. </a:t>
            </a:r>
            <a:endParaRPr lang="pt-BR" sz="2700" b="1" dirty="0" smtClean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73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760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Aft>
                <a:spcPts val="600"/>
              </a:spcAft>
            </a:pPr>
            <a:endParaRPr lang="pt-BR" sz="16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r">
              <a:spcAft>
                <a:spcPts val="60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Compromisso</a:t>
            </a:r>
          </a:p>
          <a:p>
            <a:r>
              <a:rPr lang="pt-BR" sz="3200" b="1" dirty="0" smtClean="0">
                <a:solidFill>
                  <a:srgbClr val="990033"/>
                </a:solidFill>
              </a:rPr>
              <a:t>Fazer-se </a:t>
            </a:r>
            <a:r>
              <a:rPr lang="pt-BR" sz="3200" b="1" dirty="0">
                <a:solidFill>
                  <a:srgbClr val="990033"/>
                </a:solidFill>
              </a:rPr>
              <a:t>missionários nas </a:t>
            </a:r>
            <a:r>
              <a:rPr lang="pt-BR" sz="3200" b="1" dirty="0" err="1" smtClean="0">
                <a:solidFill>
                  <a:srgbClr val="990033"/>
                </a:solidFill>
              </a:rPr>
              <a:t>SMPs</a:t>
            </a:r>
            <a:r>
              <a:rPr lang="pt-BR" sz="3200" b="1" dirty="0" smtClean="0">
                <a:solidFill>
                  <a:srgbClr val="990033"/>
                </a:solidFill>
              </a:rPr>
              <a:t> requer: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Compreender que a mesma missão que Jesus realizou em sua vida terrena </a:t>
            </a:r>
            <a:r>
              <a:rPr lang="pt-BR" sz="2800" b="1" dirty="0" smtClean="0">
                <a:solidFill>
                  <a:schemeClr val="tx1"/>
                </a:solidFill>
              </a:rPr>
              <a:t>é agora </a:t>
            </a:r>
            <a:r>
              <a:rPr lang="pt-BR" sz="2800" b="1" dirty="0">
                <a:solidFill>
                  <a:schemeClr val="tx1"/>
                </a:solidFill>
              </a:rPr>
              <a:t>a nossa </a:t>
            </a:r>
            <a:r>
              <a:rPr lang="pt-BR" sz="2800" b="1" dirty="0" smtClean="0">
                <a:solidFill>
                  <a:schemeClr val="tx1"/>
                </a:solidFill>
              </a:rPr>
              <a:t>missão.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Tomar </a:t>
            </a:r>
            <a:r>
              <a:rPr lang="pt-BR" sz="2800" b="1" dirty="0">
                <a:solidFill>
                  <a:schemeClr val="tx1"/>
                </a:solidFill>
              </a:rPr>
              <a:t>a decisão de “</a:t>
            </a:r>
            <a:r>
              <a:rPr lang="pt-BR" sz="2800" b="1" dirty="0" err="1">
                <a:solidFill>
                  <a:schemeClr val="tx1"/>
                </a:solidFill>
              </a:rPr>
              <a:t>primeirar</a:t>
            </a:r>
            <a:r>
              <a:rPr lang="pt-BR" sz="2800" b="1" dirty="0" smtClean="0">
                <a:solidFill>
                  <a:schemeClr val="tx1"/>
                </a:solidFill>
              </a:rPr>
              <a:t>”; </a:t>
            </a:r>
            <a:r>
              <a:rPr lang="pt-BR" sz="2800" b="1" dirty="0">
                <a:solidFill>
                  <a:schemeClr val="tx1"/>
                </a:solidFill>
              </a:rPr>
              <a:t>tomar a iniciativa de sair ao encontro das pessoas, </a:t>
            </a:r>
            <a:r>
              <a:rPr lang="pt-BR" sz="2800" b="1" dirty="0" smtClean="0">
                <a:solidFill>
                  <a:schemeClr val="tx1"/>
                </a:solidFill>
              </a:rPr>
              <a:t>famílias</a:t>
            </a:r>
            <a:r>
              <a:rPr lang="pt-BR" sz="2800" b="1" dirty="0">
                <a:solidFill>
                  <a:schemeClr val="tx1"/>
                </a:solidFill>
              </a:rPr>
              <a:t>, </a:t>
            </a:r>
            <a:r>
              <a:rPr lang="pt-BR" sz="2800" b="1" dirty="0" smtClean="0">
                <a:solidFill>
                  <a:schemeClr val="tx1"/>
                </a:solidFill>
              </a:rPr>
              <a:t>comunidades , povos </a:t>
            </a:r>
            <a:r>
              <a:rPr lang="pt-BR" sz="2800" b="1" dirty="0">
                <a:solidFill>
                  <a:schemeClr val="tx1"/>
                </a:solidFill>
              </a:rPr>
              <a:t>para lhes comunicar e compartilhar o dom do encontro com Cristo (EG 24; </a:t>
            </a:r>
            <a:r>
              <a:rPr lang="pt-BR" sz="2800" b="1" dirty="0" err="1">
                <a:solidFill>
                  <a:schemeClr val="tx1"/>
                </a:solidFill>
              </a:rPr>
              <a:t>DAp</a:t>
            </a:r>
            <a:r>
              <a:rPr lang="pt-BR" sz="2800" b="1" dirty="0">
                <a:solidFill>
                  <a:schemeClr val="tx1"/>
                </a:solidFill>
              </a:rPr>
              <a:t> 548); deixar de lado o nosso comodismo e </a:t>
            </a:r>
            <a:r>
              <a:rPr lang="pt-BR" sz="2800" b="1" dirty="0" smtClean="0">
                <a:solidFill>
                  <a:schemeClr val="tx1"/>
                </a:solidFill>
              </a:rPr>
              <a:t>sermos anunciadores </a:t>
            </a:r>
            <a:r>
              <a:rPr lang="pt-BR" sz="2800" b="1" dirty="0">
                <a:solidFill>
                  <a:schemeClr val="tx1"/>
                </a:solidFill>
              </a:rPr>
              <a:t>da Boa Nova de </a:t>
            </a:r>
            <a:r>
              <a:rPr lang="pt-BR" sz="2800" b="1" dirty="0" smtClean="0">
                <a:solidFill>
                  <a:schemeClr val="tx1"/>
                </a:solidFill>
              </a:rPr>
              <a:t>Jesus... Isso é muito mais do que apenas </a:t>
            </a:r>
            <a:r>
              <a:rPr lang="pt-BR" sz="2800" b="1" smtClean="0">
                <a:solidFill>
                  <a:schemeClr val="tx1"/>
                </a:solidFill>
              </a:rPr>
              <a:t>um visita.</a:t>
            </a:r>
            <a:endParaRPr lang="pt-BR" sz="28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Fazer que o anúncio tenha a marca da </a:t>
            </a:r>
            <a:r>
              <a:rPr lang="pt-BR" sz="2800" b="1" dirty="0" smtClean="0">
                <a:solidFill>
                  <a:schemeClr val="tx1"/>
                </a:solidFill>
              </a:rPr>
              <a:t>alegria cuja fonte é a Ressurreição.</a:t>
            </a:r>
            <a:endParaRPr lang="pt-BR" sz="28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800" b="1" dirty="0">
              <a:solidFill>
                <a:srgbClr val="990033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97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pic>
        <p:nvPicPr>
          <p:cNvPr id="4" name="Imagem 3" descr="C:\Users\Padre Lino\Documents\Capturar SMP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0"/>
            <a:ext cx="620614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0" y="0"/>
            <a:ext cx="32402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4400" i="1" dirty="0" smtClean="0">
              <a:solidFill>
                <a:srgbClr val="2E1110"/>
              </a:solidFill>
              <a:latin typeface="Monotype Corsiva" panose="03010101010201010101" pitchFamily="66" charset="0"/>
              <a:ea typeface="Yu Mincho Light" panose="02020300000000000000" pitchFamily="18" charset="-128"/>
              <a:cs typeface="Arial" panose="020B0604020202020204" pitchFamily="34" charset="0"/>
            </a:endParaRPr>
          </a:p>
          <a:p>
            <a:pPr algn="ctr"/>
            <a:r>
              <a:rPr lang="pt-BR" sz="7200" dirty="0" smtClean="0">
                <a:solidFill>
                  <a:srgbClr val="002060"/>
                </a:solidFill>
                <a:latin typeface="Niagara Solid" panose="04020502070702020202" pitchFamily="82" charset="0"/>
                <a:ea typeface="Yu Mincho Light" panose="02020300000000000000" pitchFamily="18" charset="-128"/>
                <a:cs typeface="Arial" panose="020B0604020202020204" pitchFamily="34" charset="0"/>
              </a:rPr>
              <a:t>Obrigado</a:t>
            </a:r>
          </a:p>
          <a:p>
            <a:pPr algn="ctr">
              <a:spcAft>
                <a:spcPts val="4200"/>
              </a:spcAft>
            </a:pPr>
            <a:r>
              <a:rPr lang="pt-BR" sz="7200" dirty="0" smtClean="0">
                <a:solidFill>
                  <a:srgbClr val="002060"/>
                </a:solidFill>
                <a:latin typeface="Niagara Solid" panose="04020502070702020202" pitchFamily="82" charset="0"/>
                <a:ea typeface="Yu Mincho Light" panose="02020300000000000000" pitchFamily="18" charset="-128"/>
                <a:cs typeface="Arial" panose="020B0604020202020204" pitchFamily="34" charset="0"/>
              </a:rPr>
              <a:t> </a:t>
            </a:r>
            <a:r>
              <a:rPr lang="pt-BR" sz="7200" dirty="0" smtClean="0">
                <a:solidFill>
                  <a:srgbClr val="002060"/>
                </a:solidFill>
                <a:latin typeface="Niagara Solid" panose="04020502070702020202" pitchFamily="82" charset="0"/>
                <a:ea typeface="Yu Mincho Light" panose="02020300000000000000" pitchFamily="18" charset="-128"/>
                <a:cs typeface="Arial" panose="020B0604020202020204" pitchFamily="34" charset="0"/>
              </a:rPr>
              <a:t>pelo </a:t>
            </a:r>
            <a:r>
              <a:rPr lang="pt-BR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agara Solid" panose="04020502070702020202" pitchFamily="82" charset="0"/>
                <a:ea typeface="Yu Mincho Light" panose="02020300000000000000" pitchFamily="18" charset="-128"/>
                <a:cs typeface="Arial" panose="020B0604020202020204" pitchFamily="34" charset="0"/>
              </a:rPr>
              <a:t>SIM</a:t>
            </a:r>
          </a:p>
          <a:p>
            <a:pPr algn="ctr"/>
            <a:r>
              <a:rPr lang="pt-BR" sz="7200" dirty="0" smtClean="0">
                <a:solidFill>
                  <a:srgbClr val="002060"/>
                </a:solidFill>
                <a:latin typeface="Niagara Solid" panose="04020502070702020202" pitchFamily="82" charset="0"/>
                <a:ea typeface="Yu Mincho Light" panose="02020300000000000000" pitchFamily="18" charset="-128"/>
                <a:cs typeface="Arial" panose="020B0604020202020204" pitchFamily="34" charset="0"/>
              </a:rPr>
              <a:t>Obrigado</a:t>
            </a:r>
          </a:p>
          <a:p>
            <a:pPr algn="ctr"/>
            <a:r>
              <a:rPr lang="pt-BR" sz="7200" dirty="0" smtClean="0">
                <a:solidFill>
                  <a:srgbClr val="002060"/>
                </a:solidFill>
                <a:latin typeface="Niagara Solid" panose="04020502070702020202" pitchFamily="82" charset="0"/>
                <a:ea typeface="Yu Mincho Light" panose="02020300000000000000" pitchFamily="18" charset="-128"/>
                <a:cs typeface="Arial" panose="020B0604020202020204" pitchFamily="34" charset="0"/>
              </a:rPr>
              <a:t>Pela</a:t>
            </a:r>
          </a:p>
          <a:p>
            <a:pPr algn="ctr"/>
            <a:r>
              <a:rPr lang="pt-BR" sz="7200" dirty="0" smtClean="0">
                <a:solidFill>
                  <a:srgbClr val="002060"/>
                </a:solidFill>
                <a:latin typeface="Niagara Solid" panose="04020502070702020202" pitchFamily="82" charset="0"/>
                <a:ea typeface="Yu Mincho Light" panose="02020300000000000000" pitchFamily="18" charset="-128"/>
                <a:cs typeface="Arial" panose="020B0604020202020204" pitchFamily="34" charset="0"/>
              </a:rPr>
              <a:t>presença</a:t>
            </a:r>
            <a:endParaRPr lang="pt-BR" sz="7200" dirty="0">
              <a:solidFill>
                <a:srgbClr val="002060"/>
              </a:solidFill>
              <a:latin typeface="Niagara Solid" panose="04020502070702020202" pitchFamily="82" charset="0"/>
              <a:ea typeface="Yu Mincho Light" panose="02020300000000000000" pitchFamily="18" charset="-128"/>
              <a:cs typeface="Arial" panose="020B0604020202020204" pitchFamily="34" charset="0"/>
            </a:endParaRPr>
          </a:p>
          <a:p>
            <a:pPr algn="r"/>
            <a:endParaRPr lang="pt-BR" sz="4400" i="1" dirty="0">
              <a:solidFill>
                <a:srgbClr val="2E1110"/>
              </a:solidFill>
              <a:latin typeface="Monotype Corsiva" panose="03010101010201010101" pitchFamily="66" charset="0"/>
              <a:ea typeface="Yu Mincho Light" panose="020203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" name="Coração 1"/>
          <p:cNvSpPr/>
          <p:nvPr/>
        </p:nvSpPr>
        <p:spPr>
          <a:xfrm>
            <a:off x="1506014" y="2852936"/>
            <a:ext cx="457200" cy="349188"/>
          </a:xfrm>
          <a:prstGeom prst="heart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2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93090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0"/>
              </a:spcAft>
            </a:pPr>
            <a:r>
              <a:rPr lang="pt-BR" sz="5400" b="1" dirty="0">
                <a:solidFill>
                  <a:srgbClr val="561F1E"/>
                </a:solidFill>
                <a:latin typeface="Arial Narrow" panose="020B0606020202030204" pitchFamily="34" charset="0"/>
              </a:rPr>
              <a:t>Celebração Inicial </a:t>
            </a:r>
            <a:endParaRPr lang="pt-BR" sz="5400" b="1" dirty="0" smtClean="0">
              <a:solidFill>
                <a:srgbClr val="561F1E"/>
              </a:solidFill>
              <a:latin typeface="Arial Narrow" panose="020B0606020202030204" pitchFamily="34" charset="0"/>
            </a:endParaRPr>
          </a:p>
          <a:p>
            <a:pPr algn="ctr"/>
            <a:r>
              <a:rPr lang="pt-BR" sz="3600" b="1" dirty="0" smtClean="0">
                <a:solidFill>
                  <a:srgbClr val="561F1E"/>
                </a:solidFill>
                <a:latin typeface="Arial Narrow" panose="020B0606020202030204" pitchFamily="34" charset="0"/>
              </a:rPr>
              <a:t>Manual página 11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8928992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rgbClr val="56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</a:t>
            </a:r>
            <a:endParaRPr lang="pt-BR" sz="6000" b="1" dirty="0">
              <a:solidFill>
                <a:srgbClr val="561F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C:\Users\Padre Lino\Documents\Capturar SM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1584176" cy="16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812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pt-BR" sz="4000" b="1" smtClean="0">
                <a:solidFill>
                  <a:srgbClr val="C00000"/>
                </a:solidFill>
                <a:latin typeface="Arial Narrow" panose="020B0606020202030204" pitchFamily="34" charset="0"/>
              </a:rPr>
              <a:t>Temas</a:t>
            </a:r>
            <a:endParaRPr lang="pt-BR" sz="40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1. Santas </a:t>
            </a:r>
            <a:r>
              <a:rPr lang="pt-BR" sz="28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Missões Populares o que são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?</a:t>
            </a:r>
            <a:endParaRPr lang="pt-BR" sz="28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2. </a:t>
            </a:r>
            <a:r>
              <a:rPr lang="pt-BR" sz="2800" b="1" dirty="0" err="1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SMPs</a:t>
            </a:r>
            <a:r>
              <a:rPr lang="pt-BR" sz="28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: Alegre Anúncio de Jesus 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Cristo.</a:t>
            </a:r>
          </a:p>
          <a:p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3. </a:t>
            </a:r>
            <a:r>
              <a:rPr lang="pt-BR" sz="2800" b="1" dirty="0" err="1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SMPs</a:t>
            </a:r>
            <a:r>
              <a:rPr lang="pt-BR" sz="28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: obediência ao mandato de Jesus Cristo 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pt-BR" sz="2800" b="1" dirty="0" smtClean="0">
                <a:solidFill>
                  <a:srgbClr val="561F1E"/>
                </a:solidFill>
                <a:latin typeface="Arial Narrow" panose="020B0606020202030204" pitchFamily="34" charset="0"/>
              </a:rPr>
              <a:t>4. </a:t>
            </a:r>
            <a:r>
              <a:rPr lang="pt-BR" sz="3600" b="1" dirty="0" smtClean="0">
                <a:solidFill>
                  <a:srgbClr val="561F1E"/>
                </a:solidFill>
                <a:latin typeface="Arial Narrow" panose="020B0606020202030204" pitchFamily="34" charset="0"/>
              </a:rPr>
              <a:t>Igreja </a:t>
            </a:r>
            <a:r>
              <a:rPr lang="pt-BR" sz="3600" b="1" dirty="0">
                <a:solidFill>
                  <a:srgbClr val="561F1E"/>
                </a:solidFill>
                <a:latin typeface="Arial Narrow" panose="020B0606020202030204" pitchFamily="34" charset="0"/>
              </a:rPr>
              <a:t>Missionária é Igreja em Saída </a:t>
            </a:r>
            <a:r>
              <a:rPr lang="pt-BR" sz="3600" b="1" dirty="0" smtClean="0">
                <a:solidFill>
                  <a:srgbClr val="561F1E"/>
                </a:solidFill>
                <a:latin typeface="Arial Narrow" panose="020B0606020202030204" pitchFamily="34" charset="0"/>
              </a:rPr>
              <a:t>.</a:t>
            </a:r>
            <a:endParaRPr lang="pt-BR" sz="3600" b="1" dirty="0">
              <a:solidFill>
                <a:srgbClr val="561F1E"/>
              </a:solidFill>
              <a:latin typeface="Arial Narrow" panose="020B0606020202030204" pitchFamily="34" charset="0"/>
            </a:endParaRPr>
          </a:p>
          <a:p>
            <a:r>
              <a:rPr lang="pt-BR" sz="2800" b="1" dirty="0" smtClean="0">
                <a:solidFill>
                  <a:srgbClr val="D58987"/>
                </a:solidFill>
                <a:latin typeface="Arial Narrow" panose="020B0606020202030204" pitchFamily="34" charset="0"/>
              </a:rPr>
              <a:t>5. Espiritualidade</a:t>
            </a:r>
            <a:r>
              <a:rPr lang="pt-BR" sz="2800" b="1" dirty="0">
                <a:solidFill>
                  <a:srgbClr val="D58987"/>
                </a:solidFill>
                <a:latin typeface="Arial Narrow" panose="020B0606020202030204" pitchFamily="34" charset="0"/>
              </a:rPr>
              <a:t>: Suporte para a Vida Missionária</a:t>
            </a:r>
            <a:r>
              <a:rPr lang="pt-BR" sz="2800" b="1" dirty="0" smtClean="0">
                <a:solidFill>
                  <a:srgbClr val="D58987"/>
                </a:solidFill>
                <a:latin typeface="Arial Narrow" panose="020B0606020202030204" pitchFamily="34" charset="0"/>
              </a:rPr>
              <a:t>.</a:t>
            </a:r>
            <a:endParaRPr lang="pt-BR" sz="2800" b="1" dirty="0">
              <a:solidFill>
                <a:srgbClr val="D58987"/>
              </a:solidFill>
              <a:latin typeface="Arial Narrow" panose="020B0606020202030204" pitchFamily="34" charset="0"/>
            </a:endParaRPr>
          </a:p>
          <a:p>
            <a:r>
              <a:rPr lang="pt-BR" sz="2800" b="1" dirty="0" smtClean="0">
                <a:solidFill>
                  <a:srgbClr val="D58987"/>
                </a:solidFill>
                <a:latin typeface="Arial Narrow" panose="020B0606020202030204" pitchFamily="34" charset="0"/>
              </a:rPr>
              <a:t>6. Grupo </a:t>
            </a:r>
            <a:r>
              <a:rPr lang="pt-BR" sz="2800" b="1" dirty="0">
                <a:solidFill>
                  <a:srgbClr val="D58987"/>
                </a:solidFill>
                <a:latin typeface="Arial Narrow" panose="020B0606020202030204" pitchFamily="34" charset="0"/>
              </a:rPr>
              <a:t>Missionário Paroquial e a Missão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8928992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do Missionário</a:t>
            </a:r>
          </a:p>
          <a:p>
            <a:pPr algn="ctr"/>
            <a:r>
              <a:rPr lang="pt-BR" sz="6000" b="1" dirty="0" smtClean="0">
                <a:solidFill>
                  <a:srgbClr val="561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</a:t>
            </a:r>
            <a:endParaRPr lang="pt-BR" sz="6000" b="1" dirty="0">
              <a:solidFill>
                <a:srgbClr val="561F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C:\Users\Padre Lino\Documents\Capturar SM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1584176" cy="16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049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7504" y="1268884"/>
            <a:ext cx="9036494" cy="558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200"/>
              </a:spcBef>
              <a:spcAft>
                <a:spcPts val="600"/>
              </a:spcAft>
            </a:pPr>
            <a:endParaRPr lang="pt-BR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914399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FORMAÇÃO</a:t>
            </a:r>
            <a:endParaRPr lang="pt-BR" sz="4400" b="1" dirty="0">
              <a:solidFill>
                <a:srgbClr val="561F1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adre Lino\Documents\Comidi\Livro SMP\Livro\Figuras\Pe-descalc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52" y="1249299"/>
            <a:ext cx="9167252" cy="562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5039544" y="392793"/>
            <a:ext cx="4104456" cy="4847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 sz="4800" b="1" dirty="0" smtClean="0">
              <a:solidFill>
                <a:srgbClr val="561F1E"/>
              </a:solidFill>
              <a:latin typeface="Arial Narrow" panose="020B0606020202030204" pitchFamily="34" charset="0"/>
            </a:endParaRPr>
          </a:p>
          <a:p>
            <a:pPr algn="r"/>
            <a:endParaRPr lang="pt-BR" sz="2800" b="1" dirty="0" smtClean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endParaRPr lang="pt-BR" sz="28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b="1" dirty="0" smtClean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Tema </a:t>
            </a:r>
            <a:r>
              <a:rPr lang="pt-BR" sz="28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</a:p>
          <a:p>
            <a:pPr algn="r"/>
            <a:endParaRPr lang="pt-BR" sz="8800" b="1" dirty="0" smtClean="0">
              <a:solidFill>
                <a:srgbClr val="561F1E"/>
              </a:solidFill>
              <a:latin typeface="Arial Narrow" panose="020B0606020202030204" pitchFamily="34" charset="0"/>
            </a:endParaRPr>
          </a:p>
          <a:p>
            <a:pPr algn="r"/>
            <a:endParaRPr lang="pt-BR" sz="4800" b="1" dirty="0">
              <a:solidFill>
                <a:srgbClr val="561F1E"/>
              </a:solidFill>
              <a:latin typeface="Arial Narrow" panose="020B0606020202030204" pitchFamily="34" charset="0"/>
            </a:endParaRPr>
          </a:p>
          <a:p>
            <a:pPr algn="r"/>
            <a:endParaRPr lang="pt-BR" sz="4800" b="1" dirty="0" smtClean="0">
              <a:solidFill>
                <a:srgbClr val="561F1E"/>
              </a:solidFill>
              <a:latin typeface="Arial Narrow" panose="020B0606020202030204" pitchFamily="34" charset="0"/>
            </a:endParaRPr>
          </a:p>
          <a:p>
            <a:pPr algn="r"/>
            <a:endParaRPr lang="pt-BR" sz="4800" b="1" dirty="0" smtClean="0">
              <a:solidFill>
                <a:srgbClr val="561F1E"/>
              </a:solidFill>
              <a:latin typeface="Arial Narrow" panose="020B0606020202030204" pitchFamily="34" charset="0"/>
            </a:endParaRPr>
          </a:p>
          <a:p>
            <a:pPr algn="r"/>
            <a:r>
              <a:rPr lang="pt-BR" sz="4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Igreja </a:t>
            </a:r>
            <a:r>
              <a:rPr lang="pt-BR" sz="4800" b="1" dirty="0">
                <a:solidFill>
                  <a:srgbClr val="C00000"/>
                </a:solidFill>
                <a:latin typeface="Arial Narrow" panose="020B0606020202030204" pitchFamily="34" charset="0"/>
              </a:rPr>
              <a:t>Missionária é Igreja em Saída</a:t>
            </a:r>
          </a:p>
        </p:txBody>
      </p:sp>
      <p:pic>
        <p:nvPicPr>
          <p:cNvPr id="8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3" y="-99392"/>
            <a:ext cx="2088232" cy="16005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5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200"/>
              </a:spcBef>
              <a:spcAft>
                <a:spcPts val="60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Introdução</a:t>
            </a: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Reclama-se  que o povo não vem à Igreja, mas e a Igreja vai ao encontro do povo?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própria Palavra de Deus está presente o dinamismo de “saída” que Deus quer provocar nos cristãos. Exemplos: </a:t>
            </a:r>
            <a:r>
              <a:rPr lang="pt-BR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Abraão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aceitou o chamado para partir rumo a uma nova terra (</a:t>
            </a:r>
            <a:r>
              <a:rPr lang="pt-BR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Gn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12,1-3); </a:t>
            </a:r>
            <a:r>
              <a:rPr lang="pt-BR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ouviu o chamamento de Deus: </a:t>
            </a:r>
            <a:r>
              <a:rPr lang="pt-BR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‘Vai; Eu te envio’ 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pt-BR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Ex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3,10), </a:t>
            </a: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pt-BR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Jeremias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disse: </a:t>
            </a:r>
            <a:r>
              <a:rPr lang="pt-BR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‘Irás aonde Eu te enviar’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(Jr 1,7). 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Hoje campo de missão é toda situação do mundo que precisa da luz do evangelho...</a:t>
            </a:r>
            <a:endParaRPr lang="pt-BR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65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200"/>
              </a:spcBef>
              <a:spcAft>
                <a:spcPts val="60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Natureza Missionária da Igreja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natureza missionária da </a:t>
            </a: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Igreja 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brota da missão do Filho e do Espírito </a:t>
            </a: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Santo </a:t>
            </a:r>
            <a:r>
              <a:rPr lang="pt-BR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(Ad Gentes) </a:t>
            </a:r>
          </a:p>
          <a:p>
            <a:pPr marL="540000" indent="-285750">
              <a:buFontTx/>
              <a:buChar char="-"/>
            </a:pPr>
            <a:r>
              <a:rPr lang="pt-B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 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manda, na plenitude do tempo, o seu </a:t>
            </a:r>
            <a:r>
              <a:rPr lang="pt-B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Filho</a:t>
            </a:r>
            <a:r>
              <a:rPr lang="pt-B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 nasce de mulher (</a:t>
            </a:r>
            <a:r>
              <a:rPr lang="pt-BR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Gl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4,4) </a:t>
            </a:r>
            <a:endParaRPr lang="pt-BR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0000" indent="-285750">
              <a:buFontTx/>
              <a:buChar char="-"/>
            </a:pPr>
            <a:r>
              <a:rPr lang="pt-B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envia, através de Jesus (</a:t>
            </a:r>
            <a:r>
              <a:rPr lang="pt-BR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15,26), o 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Espírito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sobre a Igreja (</a:t>
            </a:r>
            <a:r>
              <a:rPr lang="pt-BR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14,16</a:t>
            </a:r>
            <a:r>
              <a:rPr lang="pt-B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pPr marL="540000" indent="-285750">
              <a:buFontTx/>
              <a:buChar char="-"/>
            </a:pPr>
            <a:r>
              <a:rPr lang="pt-BR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Filho, por sua vez, envia os discípulos, os quais são revestidos da força do Espírito (At 1,8), como missionários pelo mundo inteiro (Mc 16,15).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Uma comunidade cristã que não é missionária, não é Igreja (</a:t>
            </a:r>
            <a:r>
              <a:rPr lang="pt-BR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ekklesia</a:t>
            </a: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não é </a:t>
            </a: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comunidade </a:t>
            </a: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</a:t>
            </a: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fé.</a:t>
            </a: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58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200"/>
              </a:spcBef>
              <a:spcAft>
                <a:spcPts val="600"/>
              </a:spcAft>
            </a:pPr>
            <a:r>
              <a:rPr lang="pt-BR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Natureza Missionária da Igreja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mais antiga definição da Missão da Igreja está em Marcos: </a:t>
            </a:r>
            <a:r>
              <a:rPr lang="pt-BR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“IDE </a:t>
            </a:r>
            <a:r>
              <a:rPr lang="pt-BR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pelo </a:t>
            </a:r>
            <a:r>
              <a:rPr lang="pt-BR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 inteiro </a:t>
            </a:r>
            <a:r>
              <a:rPr lang="pt-BR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pt-BR" sz="28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anunciai a Boa Nova </a:t>
            </a:r>
            <a:r>
              <a:rPr lang="pt-BR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 </a:t>
            </a:r>
            <a:r>
              <a:rPr lang="pt-BR" sz="28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 a humanidade</a:t>
            </a:r>
            <a:r>
              <a:rPr lang="pt-BR" sz="2800" b="1" i="1" dirty="0">
                <a:solidFill>
                  <a:srgbClr val="990033"/>
                </a:solidFill>
              </a:rPr>
              <a:t>” </a:t>
            </a:r>
            <a:r>
              <a:rPr lang="pt-BR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(Mc 16,15). </a:t>
            </a:r>
            <a:endParaRPr lang="pt-BR" sz="2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 smtClean="0">
                <a:solidFill>
                  <a:schemeClr val="tx1"/>
                </a:solidFill>
              </a:rPr>
              <a:t>Nesta </a:t>
            </a:r>
            <a:r>
              <a:rPr lang="pt-BR" sz="2800" b="1" dirty="0">
                <a:solidFill>
                  <a:schemeClr val="tx1"/>
                </a:solidFill>
              </a:rPr>
              <a:t>ordem divina </a:t>
            </a:r>
            <a:r>
              <a:rPr lang="pt-BR" sz="2800" b="1" dirty="0" smtClean="0">
                <a:solidFill>
                  <a:schemeClr val="tx1"/>
                </a:solidFill>
              </a:rPr>
              <a:t>estão presentes três </a:t>
            </a:r>
            <a:r>
              <a:rPr lang="pt-BR" sz="2800" b="1" dirty="0">
                <a:solidFill>
                  <a:schemeClr val="tx1"/>
                </a:solidFill>
              </a:rPr>
              <a:t>aspectos </a:t>
            </a:r>
            <a:r>
              <a:rPr lang="pt-BR" sz="2800" b="1" dirty="0" smtClean="0">
                <a:solidFill>
                  <a:schemeClr val="tx1"/>
                </a:solidFill>
              </a:rPr>
              <a:t>da missão:</a:t>
            </a:r>
          </a:p>
          <a:p>
            <a:pPr marL="540000"/>
            <a:r>
              <a:rPr lang="pt-BR" sz="2800" b="1" dirty="0" smtClean="0">
                <a:solidFill>
                  <a:srgbClr val="006600"/>
                </a:solidFill>
              </a:rPr>
              <a:t>1º - Anunciar a Boa Notícia da Salvação...</a:t>
            </a:r>
          </a:p>
          <a:p>
            <a:pPr marL="540000"/>
            <a:r>
              <a:rPr lang="pt-BR" sz="2800" b="1" dirty="0" smtClean="0">
                <a:solidFill>
                  <a:srgbClr val="0070C0"/>
                </a:solidFill>
              </a:rPr>
              <a:t>2º - A missão é destinada ao mundo inteiro...</a:t>
            </a:r>
          </a:p>
          <a:p>
            <a:pPr marL="540000"/>
            <a:r>
              <a:rPr lang="pt-BR" sz="2800" b="1" dirty="0" smtClean="0">
                <a:solidFill>
                  <a:schemeClr val="tx1"/>
                </a:solidFill>
              </a:rPr>
              <a:t>3º - </a:t>
            </a:r>
            <a:r>
              <a:rPr lang="pt-BR" sz="2800" b="1" dirty="0" smtClean="0">
                <a:solidFill>
                  <a:srgbClr val="990033"/>
                </a:solidFill>
              </a:rPr>
              <a:t>Todos os homens e mulheres têm o direito de receber da Igreja o anúncio da Boa Nova...</a:t>
            </a:r>
            <a:endParaRPr lang="pt-BR" sz="2800" b="1" dirty="0">
              <a:solidFill>
                <a:srgbClr val="990033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48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800"/>
              </a:spcBef>
              <a:spcAft>
                <a:spcPts val="1200"/>
              </a:spcAft>
            </a:pPr>
            <a:r>
              <a:rPr lang="pt-BR" sz="4000" b="1" dirty="0">
                <a:solidFill>
                  <a:srgbClr val="C00000"/>
                </a:solidFill>
                <a:latin typeface="Arial Narrow" panose="020B0606020202030204" pitchFamily="34" charset="0"/>
              </a:rPr>
              <a:t>Igreja Missionária é uma Igreja em saída</a:t>
            </a:r>
          </a:p>
          <a:p>
            <a:pPr lvl="0"/>
            <a:r>
              <a:rPr lang="pt-BR" sz="2800" b="1" i="1" dirty="0">
                <a:solidFill>
                  <a:srgbClr val="002060"/>
                </a:solidFill>
              </a:rPr>
              <a:t>Ao falar da Igreja em saída (cap. </a:t>
            </a:r>
            <a:r>
              <a:rPr lang="pt-BR" sz="2800" b="1" i="1" dirty="0" smtClean="0">
                <a:solidFill>
                  <a:srgbClr val="002060"/>
                </a:solidFill>
              </a:rPr>
              <a:t>1 </a:t>
            </a:r>
            <a:r>
              <a:rPr lang="pt-BR" sz="2800" b="1" i="1" dirty="0">
                <a:solidFill>
                  <a:srgbClr val="002060"/>
                </a:solidFill>
              </a:rPr>
              <a:t>da </a:t>
            </a:r>
            <a:r>
              <a:rPr lang="pt-BR" sz="2800" b="1" i="1" dirty="0" smtClean="0">
                <a:solidFill>
                  <a:srgbClr val="002060"/>
                </a:solidFill>
              </a:rPr>
              <a:t>EG), </a:t>
            </a:r>
            <a:r>
              <a:rPr lang="pt-BR" sz="2800" b="1" i="1" dirty="0">
                <a:solidFill>
                  <a:srgbClr val="002060"/>
                </a:solidFill>
              </a:rPr>
              <a:t>o papa disse:</a:t>
            </a:r>
          </a:p>
          <a:p>
            <a:pPr lvl="0" algn="r">
              <a:spcBef>
                <a:spcPts val="600"/>
              </a:spcBef>
              <a:spcAft>
                <a:spcPts val="600"/>
              </a:spcAft>
            </a:pPr>
            <a:r>
              <a:rPr lang="pt-BR" sz="3600" dirty="0" smtClean="0">
                <a:solidFill>
                  <a:srgbClr val="990033"/>
                </a:solidFill>
              </a:rPr>
              <a:t> </a:t>
            </a:r>
            <a:r>
              <a:rPr lang="pt-BR" sz="36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pt-BR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</a:t>
            </a:r>
            <a:r>
              <a:rPr lang="pt-BR" sz="3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bíblico o dinamismo de saída</a:t>
            </a:r>
            <a:endParaRPr lang="pt-BR" sz="3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Na Palavra de Deus aparece constantemente o ‘dinamismo de saída’ que Deus quer provocar nas pessoas: Abraão (</a:t>
            </a:r>
            <a:r>
              <a:rPr lang="pt-BR" sz="2800" b="1" dirty="0" err="1">
                <a:solidFill>
                  <a:schemeClr val="tx1"/>
                </a:solidFill>
              </a:rPr>
              <a:t>Gn</a:t>
            </a:r>
            <a:r>
              <a:rPr lang="pt-BR" sz="2800" b="1" dirty="0">
                <a:solidFill>
                  <a:schemeClr val="tx1"/>
                </a:solidFill>
              </a:rPr>
              <a:t> 13,13), Moisés (</a:t>
            </a:r>
            <a:r>
              <a:rPr lang="pt-BR" sz="2800" b="1" dirty="0" err="1">
                <a:solidFill>
                  <a:schemeClr val="tx1"/>
                </a:solidFill>
              </a:rPr>
              <a:t>Ex</a:t>
            </a:r>
            <a:r>
              <a:rPr lang="pt-BR" sz="2800" b="1" dirty="0">
                <a:solidFill>
                  <a:schemeClr val="tx1"/>
                </a:solidFill>
              </a:rPr>
              <a:t> 3,10), o povo de Israel (</a:t>
            </a:r>
            <a:r>
              <a:rPr lang="pt-BR" sz="2800" b="1" dirty="0" err="1">
                <a:solidFill>
                  <a:schemeClr val="tx1"/>
                </a:solidFill>
              </a:rPr>
              <a:t>Ex</a:t>
            </a:r>
            <a:r>
              <a:rPr lang="pt-BR" sz="2800" b="1" dirty="0">
                <a:solidFill>
                  <a:schemeClr val="tx1"/>
                </a:solidFill>
              </a:rPr>
              <a:t> 3,17), Jeremias (Jr 1,7), os apóstolos no envio do ressuscitado (</a:t>
            </a:r>
            <a:r>
              <a:rPr lang="pt-BR" sz="2800" b="1" dirty="0" err="1">
                <a:solidFill>
                  <a:schemeClr val="tx1"/>
                </a:solidFill>
              </a:rPr>
              <a:t>Mt</a:t>
            </a:r>
            <a:r>
              <a:rPr lang="pt-BR" sz="2800" b="1" dirty="0">
                <a:solidFill>
                  <a:schemeClr val="tx1"/>
                </a:solidFill>
              </a:rPr>
              <a:t> 28,19-20).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Hoje, cada cristão e cada comunidade somos todos chamados a esta nova saída </a:t>
            </a:r>
            <a:r>
              <a:rPr lang="pt-BR" sz="2800" b="1" dirty="0" smtClean="0">
                <a:solidFill>
                  <a:schemeClr val="tx1"/>
                </a:solidFill>
              </a:rPr>
              <a:t>missionária... </a:t>
            </a:r>
            <a:r>
              <a:rPr lang="pt-BR" sz="2800" b="1" dirty="0">
                <a:solidFill>
                  <a:schemeClr val="tx1"/>
                </a:solidFill>
              </a:rPr>
              <a:t>(EG 20).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25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561F1E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07504" y="1268884"/>
            <a:ext cx="892899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800"/>
              </a:spcBef>
              <a:spcAft>
                <a:spcPts val="1200"/>
              </a:spcAft>
            </a:pPr>
            <a:r>
              <a:rPr lang="pt-BR" sz="4000" b="1" dirty="0">
                <a:solidFill>
                  <a:srgbClr val="C00000"/>
                </a:solidFill>
                <a:latin typeface="Arial Narrow" panose="020B0606020202030204" pitchFamily="34" charset="0"/>
              </a:rPr>
              <a:t>Igreja Missionária é uma Igreja em saída</a:t>
            </a:r>
          </a:p>
          <a:p>
            <a:pPr lvl="0"/>
            <a:r>
              <a:rPr lang="pt-BR" sz="2800" b="1" i="1" dirty="0">
                <a:solidFill>
                  <a:srgbClr val="002060"/>
                </a:solidFill>
              </a:rPr>
              <a:t>Ao falar da Igreja em saída (cap. </a:t>
            </a:r>
            <a:r>
              <a:rPr lang="pt-BR" sz="2800" b="1" i="1" dirty="0" smtClean="0">
                <a:solidFill>
                  <a:srgbClr val="002060"/>
                </a:solidFill>
              </a:rPr>
              <a:t>1 </a:t>
            </a:r>
            <a:r>
              <a:rPr lang="pt-BR" sz="2800" b="1" i="1" dirty="0">
                <a:solidFill>
                  <a:srgbClr val="002060"/>
                </a:solidFill>
              </a:rPr>
              <a:t>da </a:t>
            </a:r>
            <a:r>
              <a:rPr lang="pt-BR" sz="2800" b="1" i="1" dirty="0" smtClean="0">
                <a:solidFill>
                  <a:srgbClr val="002060"/>
                </a:solidFill>
              </a:rPr>
              <a:t>EG), </a:t>
            </a:r>
            <a:r>
              <a:rPr lang="pt-BR" sz="2800" b="1" i="1" dirty="0">
                <a:solidFill>
                  <a:srgbClr val="002060"/>
                </a:solidFill>
              </a:rPr>
              <a:t>o papa disse:</a:t>
            </a:r>
          </a:p>
          <a:p>
            <a:pPr lvl="0" algn="r">
              <a:spcBef>
                <a:spcPts val="600"/>
              </a:spcBef>
              <a:spcAft>
                <a:spcPts val="600"/>
              </a:spcAft>
            </a:pPr>
            <a:r>
              <a:rPr lang="pt-BR" sz="36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b. </a:t>
            </a:r>
            <a:r>
              <a:rPr lang="pt-BR" sz="3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Fidelidade ao modelo de Jesus</a:t>
            </a:r>
            <a:endParaRPr lang="pt-BR" sz="3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800" dirty="0" smtClean="0">
                <a:solidFill>
                  <a:schemeClr val="tx1"/>
                </a:solidFill>
              </a:rPr>
              <a:t>... </a:t>
            </a:r>
            <a:r>
              <a:rPr lang="pt-BR" sz="2800" b="1" dirty="0" smtClean="0">
                <a:solidFill>
                  <a:schemeClr val="tx1"/>
                </a:solidFill>
              </a:rPr>
              <a:t>A Igreja sai </a:t>
            </a:r>
            <a:r>
              <a:rPr lang="pt-BR" sz="2800" b="1" dirty="0">
                <a:solidFill>
                  <a:schemeClr val="tx1"/>
                </a:solidFill>
              </a:rPr>
              <a:t>para anunciar o Evangelho a todos, em todos os lugares, em todas as ocasiões, sem demora, sem repugnâncias e sem medo... </a:t>
            </a:r>
            <a:r>
              <a:rPr lang="pt-BR" sz="2800" b="1" dirty="0" smtClean="0">
                <a:solidFill>
                  <a:schemeClr val="tx1"/>
                </a:solidFill>
              </a:rPr>
              <a:t>fazendo como Jesus </a:t>
            </a:r>
            <a:r>
              <a:rPr lang="pt-BR" sz="2800" b="1" dirty="0">
                <a:solidFill>
                  <a:schemeClr val="tx1"/>
                </a:solidFill>
              </a:rPr>
              <a:t>fez: </a:t>
            </a:r>
          </a:p>
          <a:p>
            <a:pPr marL="360000" lvl="0"/>
            <a:r>
              <a:rPr lang="pt-BR" sz="2800" b="1" i="1" dirty="0" smtClean="0">
                <a:solidFill>
                  <a:schemeClr val="tx1"/>
                </a:solidFill>
              </a:rPr>
              <a:t>- </a:t>
            </a:r>
            <a:r>
              <a:rPr lang="pt-BR" sz="27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toma a </a:t>
            </a:r>
            <a:r>
              <a:rPr lang="pt-BR" sz="27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iniciativa</a:t>
            </a:r>
            <a:r>
              <a:rPr lang="pt-BR" sz="2700" dirty="0">
                <a:solidFill>
                  <a:schemeClr val="tx1"/>
                </a:solidFill>
                <a:latin typeface="Arial Narrow" panose="020B0606020202030204" pitchFamily="34" charset="0"/>
              </a:rPr>
              <a:t> sem medo </a:t>
            </a:r>
            <a:r>
              <a:rPr lang="pt-BR" sz="2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(1Jo 4,10) e procura </a:t>
            </a:r>
            <a:r>
              <a:rPr lang="pt-BR" sz="2700" dirty="0">
                <a:solidFill>
                  <a:schemeClr val="tx1"/>
                </a:solidFill>
                <a:latin typeface="Arial Narrow" panose="020B0606020202030204" pitchFamily="34" charset="0"/>
              </a:rPr>
              <a:t>os afastados </a:t>
            </a:r>
            <a:r>
              <a:rPr lang="pt-BR" sz="2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...</a:t>
            </a:r>
            <a:endParaRPr lang="pt-BR" sz="27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60000" lvl="0"/>
            <a:r>
              <a:rPr lang="pt-BR" sz="27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sabe </a:t>
            </a:r>
            <a:r>
              <a:rPr lang="pt-BR" sz="27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envolver-se</a:t>
            </a:r>
            <a:r>
              <a:rPr lang="pt-BR" sz="27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pt-BR" sz="27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Jo</a:t>
            </a:r>
            <a:r>
              <a:rPr lang="pt-BR" sz="2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13,17) e contrai ‘cheiro </a:t>
            </a:r>
            <a:r>
              <a:rPr lang="pt-BR" sz="2700" dirty="0">
                <a:solidFill>
                  <a:schemeClr val="tx1"/>
                </a:solidFill>
                <a:latin typeface="Arial Narrow" panose="020B0606020202030204" pitchFamily="34" charset="0"/>
              </a:rPr>
              <a:t>de ovelha</a:t>
            </a:r>
            <a:r>
              <a:rPr lang="pt-BR" sz="2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’ ...</a:t>
            </a:r>
            <a:endParaRPr lang="pt-BR" sz="27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60000" lvl="0"/>
            <a:r>
              <a:rPr lang="pt-BR" sz="27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dispõe-se </a:t>
            </a:r>
            <a:r>
              <a:rPr lang="pt-BR" sz="27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a acompanhar</a:t>
            </a:r>
            <a:r>
              <a:rPr lang="pt-BR" sz="27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 esperas </a:t>
            </a:r>
            <a:r>
              <a:rPr lang="pt-BR" sz="2700" dirty="0">
                <a:solidFill>
                  <a:schemeClr val="tx1"/>
                </a:solidFill>
                <a:latin typeface="Arial Narrow" panose="020B0606020202030204" pitchFamily="34" charset="0"/>
              </a:rPr>
              <a:t>e </a:t>
            </a:r>
            <a:r>
              <a:rPr lang="pt-BR" sz="2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paciência...</a:t>
            </a:r>
            <a:endParaRPr lang="pt-BR" sz="27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60000"/>
            <a:r>
              <a:rPr lang="pt-BR" sz="27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sabe frutificar </a:t>
            </a:r>
            <a:r>
              <a:rPr lang="pt-BR" sz="2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sem </a:t>
            </a:r>
            <a:r>
              <a:rPr lang="pt-BR" sz="2700" dirty="0">
                <a:solidFill>
                  <a:schemeClr val="tx1"/>
                </a:solidFill>
                <a:latin typeface="Arial Narrow" panose="020B0606020202030204" pitchFamily="34" charset="0"/>
              </a:rPr>
              <a:t>perder a paz por causa do </a:t>
            </a:r>
            <a:r>
              <a:rPr lang="pt-BR" sz="27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joio ... (</a:t>
            </a:r>
            <a:r>
              <a:rPr lang="pt-BR" sz="2700" dirty="0">
                <a:solidFill>
                  <a:schemeClr val="tx1"/>
                </a:solidFill>
                <a:latin typeface="Arial Narrow" panose="020B0606020202030204" pitchFamily="34" charset="0"/>
              </a:rPr>
              <a:t>EG 24).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7504" y="0"/>
            <a:ext cx="3312368" cy="1268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FORMAÇÃO</a:t>
            </a:r>
            <a:endParaRPr lang="pt-BR" sz="4400" b="1" dirty="0">
              <a:solidFill>
                <a:srgbClr val="561F1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76056" y="124"/>
            <a:ext cx="3960440" cy="12687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561F1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Tema 4</a:t>
            </a:r>
          </a:p>
          <a:p>
            <a:pPr algn="r"/>
            <a:r>
              <a:rPr lang="pt-BR" sz="2800" b="1" dirty="0">
                <a:solidFill>
                  <a:srgbClr val="561F1E"/>
                </a:solidFill>
                <a:latin typeface="Arial Narrow" panose="020B0606020202030204" pitchFamily="34" charset="0"/>
              </a:rPr>
              <a:t>Igreja Missionária é Igreja em Saída</a:t>
            </a:r>
          </a:p>
        </p:txBody>
      </p:sp>
      <p:pic>
        <p:nvPicPr>
          <p:cNvPr id="10" name="Picture 2" descr="C:\Users\Padre Lino\Documents\Capturar SM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-609"/>
            <a:ext cx="1656184" cy="12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57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1563</Words>
  <Application>Microsoft Office PowerPoint</Application>
  <PresentationFormat>Apresentação na tela (4:3)</PresentationFormat>
  <Paragraphs>157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Cúria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Padre Lino</dc:creator>
  <cp:lastModifiedBy>Padre Lino</cp:lastModifiedBy>
  <cp:revision>79</cp:revision>
  <dcterms:created xsi:type="dcterms:W3CDTF">2018-02-27T19:50:34Z</dcterms:created>
  <dcterms:modified xsi:type="dcterms:W3CDTF">2018-07-08T20:29:16Z</dcterms:modified>
</cp:coreProperties>
</file>