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2" r:id="rId3"/>
    <p:sldId id="323" r:id="rId4"/>
    <p:sldId id="290" r:id="rId5"/>
    <p:sldId id="328" r:id="rId6"/>
    <p:sldId id="329" r:id="rId7"/>
    <p:sldId id="324" r:id="rId8"/>
    <p:sldId id="264" r:id="rId9"/>
    <p:sldId id="292" r:id="rId10"/>
    <p:sldId id="309" r:id="rId11"/>
    <p:sldId id="325" r:id="rId12"/>
    <p:sldId id="259" r:id="rId13"/>
    <p:sldId id="311" r:id="rId14"/>
    <p:sldId id="313" r:id="rId15"/>
    <p:sldId id="314" r:id="rId16"/>
    <p:sldId id="318" r:id="rId17"/>
    <p:sldId id="317" r:id="rId18"/>
    <p:sldId id="271" r:id="rId19"/>
    <p:sldId id="260" r:id="rId20"/>
    <p:sldId id="258" r:id="rId21"/>
    <p:sldId id="272" r:id="rId22"/>
    <p:sldId id="263" r:id="rId23"/>
    <p:sldId id="273" r:id="rId24"/>
    <p:sldId id="262" r:id="rId25"/>
    <p:sldId id="274" r:id="rId26"/>
    <p:sldId id="265" r:id="rId27"/>
    <p:sldId id="276" r:id="rId28"/>
    <p:sldId id="319" r:id="rId29"/>
    <p:sldId id="266" r:id="rId30"/>
    <p:sldId id="277" r:id="rId31"/>
    <p:sldId id="267" r:id="rId32"/>
    <p:sldId id="278" r:id="rId33"/>
    <p:sldId id="268" r:id="rId34"/>
    <p:sldId id="279" r:id="rId35"/>
    <p:sldId id="270" r:id="rId36"/>
    <p:sldId id="327" r:id="rId37"/>
    <p:sldId id="285" r:id="rId38"/>
    <p:sldId id="320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451B"/>
    <a:srgbClr val="243C2E"/>
    <a:srgbClr val="1A2C21"/>
    <a:srgbClr val="0000FF"/>
    <a:srgbClr val="293E1A"/>
    <a:srgbClr val="517D33"/>
    <a:srgbClr val="1B2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C33DE-2514-4521-BE44-1A9E9596F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D93ECB-84FC-437E-9CF8-0437B87AF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CF5E70-3808-43FF-878E-72FD34D0E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0D80-71B4-4A9E-A1B6-AF3BC15243BE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CB5405-FE19-432C-9657-0ECFF55D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D4787-7AEC-4C6A-9AF8-A9858684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65F9-0335-43DB-A904-D62BB3FCF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5574415"/>
      </p:ext>
    </p:extLst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744F84-D786-43F8-BA17-74DE3E05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204C2D4-C1DE-41D4-BCC4-C0174236C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5EE705-B2C4-44A1-B874-E69D6A35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0D80-71B4-4A9E-A1B6-AF3BC15243BE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738C9F-D8BF-422C-AE0F-1C04C0F2B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EB3011-5592-46E7-BB21-0448FC0B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65F9-0335-43DB-A904-D62BB3FCF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790164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C337F8-5898-4528-B811-FEA78211D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2AF7DFD-EABB-45D4-84A3-03B6B3316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67571C-467E-4FC3-8150-42FD5320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0D80-71B4-4A9E-A1B6-AF3BC15243BE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508194-A857-4614-9F3E-613C49BBB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D11149-B4BE-4D24-B65C-441E63E8B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65F9-0335-43DB-A904-D62BB3FCF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281428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10EF39-69F4-4C2B-AF1C-843AD9A4B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675F75-8CC6-4B7D-8519-70F6FD320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D6C600-E7F7-4D5F-A1F4-CACA7965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0D80-71B4-4A9E-A1B6-AF3BC15243BE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003F6C-3703-41DE-98EF-EE9CA766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AEA4C8-3601-4E0C-A397-3EFC7A55E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65F9-0335-43DB-A904-D62BB3FCF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85604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895918-F181-4B20-97D8-7B940FDDD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565FFA-EC52-450E-A1A0-793E47EB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DC68A8-6E18-499A-9DC0-53686CEC6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0D80-71B4-4A9E-A1B6-AF3BC15243BE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EAFC5A-FCA1-43A3-B922-961BBBF7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2F518F-92E4-42C1-AD22-995145A3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65F9-0335-43DB-A904-D62BB3FCF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5064660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C9D968-EFD7-4122-8B35-41AE1E4B1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01F489-B4E5-4769-91E8-9CA618CA1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12A1AB1-EA28-4FE1-A09F-0D931C65B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B0757D-C442-48A9-8A3E-409D5798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0D80-71B4-4A9E-A1B6-AF3BC15243BE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BC1D09E-2B82-441E-B891-DBD9C15F9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CCCB7F-75E7-4387-BE42-6A3E1E21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65F9-0335-43DB-A904-D62BB3FCF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134827"/>
      </p:ext>
    </p:extLst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1E2212-FF7F-4FA2-B6B3-69B36CC34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A6B86C-B61D-4BE7-9B3A-FE89BBA3A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BCD9BC8-3A62-44E7-BBB2-4844D4ACD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56F99D3-0C89-462F-9584-33CB23B120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8D7BDA8-4ABC-4088-A4CC-E57E25471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F67786C-185F-4BB0-9D9C-8E0C2C67B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0D80-71B4-4A9E-A1B6-AF3BC15243BE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9CD765-4988-40F1-A29F-C5B0B289F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D6CB047-478B-433A-9F83-67C435ADA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65F9-0335-43DB-A904-D62BB3FCF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354616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4891BF-4EE8-4620-846A-840B784EA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B693FE1-AA18-488A-8498-68866A78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0D80-71B4-4A9E-A1B6-AF3BC15243BE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5C77CB4-FA34-40C7-8063-426A3EEAD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FE72D9E-6FF1-419C-868E-4D0695F4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65F9-0335-43DB-A904-D62BB3FCF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7132276"/>
      </p:ext>
    </p:extLst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E550504-0517-45E0-9A36-9E77D16B1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0D80-71B4-4A9E-A1B6-AF3BC15243BE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F87629F-5608-4C60-BF2B-FB50BAA7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A5473A4-7FF9-4393-906C-5FF80FE53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65F9-0335-43DB-A904-D62BB3FCF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196654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49FC8-F851-4265-BFA4-FC1F7B9DE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4D5948-45E5-4516-9D68-2D4A43A72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EA47238-B35D-4E5F-B96F-B2FC0A046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FD2179C-D74E-44DD-87AF-6D109CE2A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0D80-71B4-4A9E-A1B6-AF3BC15243BE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BA5087-BF56-4774-8BDA-4E5D1958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02A821A-8884-4179-BF11-F879602C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65F9-0335-43DB-A904-D62BB3FCF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571139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A04439-6F9D-4F59-AD5A-7D065921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8620B5-E7D3-4793-AAD7-5D57E3907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EE53769-A75D-4911-AE84-7414DD440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20C63FF-1112-4ED2-87E7-D5FF98ED0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50D80-71B4-4A9E-A1B6-AF3BC15243BE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BCB348B-26C9-4938-AC80-92FDB051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3A866D0-0758-4050-AFCA-BE7DAEDA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65F9-0335-43DB-A904-D62BB3FCF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912608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657DE89-8B75-4452-96CF-5007910C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B506292-78F8-4B7C-AB9B-77FCDCB8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8EB9AE7-38A1-4B0D-8853-19E5C8B1F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50D80-71B4-4A9E-A1B6-AF3BC15243BE}" type="datetimeFigureOut">
              <a:rPr lang="pt-BR" smtClean="0"/>
              <a:t>21/09/2019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3B7211-D6F9-45DA-AC09-CEAD8E351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E21FDA-1631-47EC-844C-B81026E83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65F9-0335-43DB-A904-D62BB3FCF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18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B317B4-0199-4D38-BD4E-221F1F8B0A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3F13C7-9B93-460E-A49A-FE625CA3FF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2A01E14-00E3-4716-9B96-3520707F5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9" b="2463"/>
          <a:stretch/>
        </p:blipFill>
        <p:spPr>
          <a:xfrm>
            <a:off x="-1" y="-36289"/>
            <a:ext cx="12192000" cy="689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51661"/>
      </p:ext>
    </p:extLst>
  </p:cSld>
  <p:clrMapOvr>
    <a:masterClrMapping/>
  </p:clrMapOvr>
  <p:transition spd="slow"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F3B49FF-190A-4400-87F4-6A0836AC3043}"/>
              </a:ext>
            </a:extLst>
          </p:cNvPr>
          <p:cNvSpPr/>
          <p:nvPr/>
        </p:nvSpPr>
        <p:spPr>
          <a:xfrm>
            <a:off x="4476997" y="238747"/>
            <a:ext cx="7600208" cy="6786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2400"/>
              </a:spcAft>
            </a:pPr>
            <a:r>
              <a:rPr lang="pt-BR" sz="4000" b="1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que a Amazônia?</a:t>
            </a:r>
            <a:endParaRPr lang="pt-BR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fontAlgn="base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4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ideia do Papa Francisco de convocar uma reunião especial sobre a Amazônia vem das dificuldades de a Igreja atender os povos da região, especialmente os indígenas. </a:t>
            </a:r>
          </a:p>
          <a:p>
            <a:pPr marL="285750" indent="-285750" fontAlgn="base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t-BR" sz="34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Faltam padres, as distâncias entre as comunidades são longas e a carência de serviços públicos acaba fazendo com que a Igreja   assuma papéis de assistência social.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78A0FA-C315-4A17-B16F-76A080D99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418351"/>
            <a:ext cx="4180817" cy="51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04996"/>
      </p:ext>
    </p:extLst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F3B49FF-190A-4400-87F4-6A0836AC3043}"/>
              </a:ext>
            </a:extLst>
          </p:cNvPr>
          <p:cNvSpPr/>
          <p:nvPr/>
        </p:nvSpPr>
        <p:spPr>
          <a:xfrm>
            <a:off x="4476997" y="238747"/>
            <a:ext cx="7600208" cy="608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2400"/>
              </a:spcAft>
            </a:pPr>
            <a:endParaRPr lang="pt-BR" sz="4000" b="1" dirty="0">
              <a:solidFill>
                <a:srgbClr val="111111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2400"/>
              </a:spcAft>
            </a:pPr>
            <a:endParaRPr lang="pt-BR" sz="4000" b="1" dirty="0">
              <a:solidFill>
                <a:srgbClr val="111111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2400"/>
              </a:spcAft>
            </a:pPr>
            <a:r>
              <a:rPr lang="pt-BR" sz="4000" b="1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que a Amazônia?</a:t>
            </a:r>
            <a:endParaRPr lang="pt-BR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1200"/>
              </a:spcAft>
            </a:pPr>
            <a:endParaRPr lang="pt-BR" sz="3600" dirty="0"/>
          </a:p>
          <a:p>
            <a:pPr algn="r" fontAlgn="base">
              <a:lnSpc>
                <a:spcPct val="107000"/>
              </a:lnSpc>
              <a:spcAft>
                <a:spcPts val="1200"/>
              </a:spcAft>
            </a:pPr>
            <a:r>
              <a:rPr lang="pt-BR" sz="3600" b="1" dirty="0">
                <a:solidFill>
                  <a:srgbClr val="2C451B"/>
                </a:solidFill>
              </a:rPr>
              <a:t>As particularidades da Amazônia exigem uma reflexão mais aprofundada sobre as possibilidades de ação da Igreja naquele contexto.</a:t>
            </a:r>
            <a:endParaRPr lang="pt-BR" sz="3600" b="1" dirty="0">
              <a:solidFill>
                <a:srgbClr val="2C451B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78A0FA-C315-4A17-B16F-76A080D99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418351"/>
            <a:ext cx="4180817" cy="513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08661"/>
      </p:ext>
    </p:extLst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DAE809B-9D2F-4469-82EC-D4508F791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0" y="-1"/>
            <a:ext cx="5632080" cy="570307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DF6C40F-BB32-49BC-8A43-7EEBC36B781D}"/>
              </a:ext>
            </a:extLst>
          </p:cNvPr>
          <p:cNvSpPr/>
          <p:nvPr/>
        </p:nvSpPr>
        <p:spPr>
          <a:xfrm>
            <a:off x="5272645" y="0"/>
            <a:ext cx="6709558" cy="4358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6600" b="1" dirty="0">
                <a:solidFill>
                  <a:srgbClr val="1B2911"/>
                </a:solidFill>
              </a:rPr>
              <a:t>Tema</a:t>
            </a:r>
            <a:endParaRPr lang="pt-BR" sz="4000" dirty="0">
              <a:solidFill>
                <a:srgbClr val="1B291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pt-BR" sz="4000" dirty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pt-BR" sz="40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Amazônia: novos caminhos </a:t>
            </a:r>
          </a:p>
          <a:p>
            <a:pPr algn="r"/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para a Igreja e para </a:t>
            </a:r>
          </a:p>
          <a:p>
            <a:pPr algn="r"/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uma ecologia integral"</a:t>
            </a:r>
            <a:endParaRPr lang="pt-BR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58704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DAE809B-9D2F-4469-82EC-D4508F791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76"/>
            <a:ext cx="3074927" cy="31136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DF6C40F-BB32-49BC-8A43-7EEBC36B781D}"/>
              </a:ext>
            </a:extLst>
          </p:cNvPr>
          <p:cNvSpPr/>
          <p:nvPr/>
        </p:nvSpPr>
        <p:spPr>
          <a:xfrm>
            <a:off x="5272645" y="1"/>
            <a:ext cx="6709558" cy="3253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6600" b="1" dirty="0">
                <a:solidFill>
                  <a:srgbClr val="1B2911"/>
                </a:solidFill>
              </a:rPr>
              <a:t>Tema</a:t>
            </a:r>
            <a:endParaRPr lang="pt-BR" sz="4000" dirty="0">
              <a:solidFill>
                <a:srgbClr val="1B291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pt-BR" sz="40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Amazônia: novos caminhos </a:t>
            </a:r>
          </a:p>
          <a:p>
            <a:pPr algn="r"/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para a Igreja e para </a:t>
            </a:r>
          </a:p>
          <a:p>
            <a:pPr algn="r"/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uma ecologia integral"</a:t>
            </a:r>
            <a:endParaRPr lang="pt-BR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F6FC0BD-E87F-4132-A751-CBC7DA4DC357}"/>
              </a:ext>
            </a:extLst>
          </p:cNvPr>
          <p:cNvSpPr/>
          <p:nvPr/>
        </p:nvSpPr>
        <p:spPr>
          <a:xfrm>
            <a:off x="0" y="3823856"/>
            <a:ext cx="12192000" cy="3034144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tema, insiste o papa, delimita bem o objetivo do Sínodo da Amazônia: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400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Novos caminhos para a Igreja significa novos caminhos para a </a:t>
            </a:r>
            <a:r>
              <a:rPr lang="pt-BR" sz="34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Igreja na Amazônia</a:t>
            </a:r>
            <a:r>
              <a:rPr lang="pt-BR" sz="3400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400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novos caminhos para uma </a:t>
            </a:r>
            <a:r>
              <a:rPr lang="pt-BR" sz="34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ecologia integral na Amazônia</a:t>
            </a:r>
            <a:r>
              <a:rPr lang="pt-BR" sz="3200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pt-BR" sz="3200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013667"/>
      </p:ext>
    </p:extLst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DAE809B-9D2F-4469-82EC-D4508F791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76"/>
            <a:ext cx="3074927" cy="31136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DF6C40F-BB32-49BC-8A43-7EEBC36B781D}"/>
              </a:ext>
            </a:extLst>
          </p:cNvPr>
          <p:cNvSpPr/>
          <p:nvPr/>
        </p:nvSpPr>
        <p:spPr>
          <a:xfrm>
            <a:off x="5272645" y="1"/>
            <a:ext cx="6709558" cy="3253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6600" b="1" dirty="0">
                <a:solidFill>
                  <a:srgbClr val="1B2911"/>
                </a:solidFill>
              </a:rPr>
              <a:t>Tema</a:t>
            </a:r>
            <a:endParaRPr lang="pt-BR" sz="4000" dirty="0">
              <a:solidFill>
                <a:srgbClr val="1B291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pt-BR" sz="40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Amazônia: novos caminhos </a:t>
            </a:r>
          </a:p>
          <a:p>
            <a:pPr algn="r"/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para a Igreja e para </a:t>
            </a:r>
          </a:p>
          <a:p>
            <a:pPr algn="r"/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uma ecologia integral"</a:t>
            </a:r>
            <a:endParaRPr lang="pt-BR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F6FC0BD-E87F-4132-A751-CBC7DA4DC357}"/>
              </a:ext>
            </a:extLst>
          </p:cNvPr>
          <p:cNvSpPr/>
          <p:nvPr/>
        </p:nvSpPr>
        <p:spPr>
          <a:xfrm>
            <a:off x="0" y="3823856"/>
            <a:ext cx="12192000" cy="3034144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Palavras de Dom Cláudio Hummes, escolhido pelo papa para ser o relator do Sínodo: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Igreja na Amazônia sabe que deve ser profética, não acomodada, porque a situação é avassaladora e há uma situação de constante e persistente violação dos direitos humanos e degradação do lar comum. </a:t>
            </a:r>
            <a:endParaRPr lang="pt-BR" sz="3200" b="1" i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765395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DAE809B-9D2F-4469-82EC-D4508F791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76"/>
            <a:ext cx="3074927" cy="31136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DF6C40F-BB32-49BC-8A43-7EEBC36B781D}"/>
              </a:ext>
            </a:extLst>
          </p:cNvPr>
          <p:cNvSpPr/>
          <p:nvPr/>
        </p:nvSpPr>
        <p:spPr>
          <a:xfrm>
            <a:off x="0" y="3534086"/>
            <a:ext cx="3855522" cy="3253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Amazônia: novos caminhos </a:t>
            </a:r>
          </a:p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para a Igreja e para </a:t>
            </a:r>
          </a:p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uma ecologia integral"</a:t>
            </a:r>
            <a:endParaRPr lang="pt-B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F6FC0BD-E87F-4132-A751-CBC7DA4DC357}"/>
              </a:ext>
            </a:extLst>
          </p:cNvPr>
          <p:cNvSpPr/>
          <p:nvPr/>
        </p:nvSpPr>
        <p:spPr>
          <a:xfrm>
            <a:off x="3978235" y="0"/>
            <a:ext cx="8213765" cy="6857999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Disse ainda dom Hummes: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3000" b="1" dirty="0">
                <a:solidFill>
                  <a:schemeClr val="accent5">
                    <a:lumMod val="50000"/>
                  </a:schemeClr>
                </a:solidFill>
              </a:rPr>
              <a:t>Até então, na Amazônia,  a Igreja tem sido indigenista, tem considerado os indígenas como um objeto de pastoral, mas ainda não como protagonistas de sua própria experiência de fé. 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3000" b="1" dirty="0">
                <a:solidFill>
                  <a:schemeClr val="accent5">
                    <a:lumMod val="50000"/>
                  </a:schemeClr>
                </a:solidFill>
              </a:rPr>
              <a:t>Agora, devemos promover uma </a:t>
            </a:r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Igreja indígena </a:t>
            </a:r>
            <a:r>
              <a:rPr lang="pt-BR" sz="3000" b="1" dirty="0">
                <a:solidFill>
                  <a:schemeClr val="accent5">
                    <a:lumMod val="50000"/>
                  </a:schemeClr>
                </a:solidFill>
              </a:rPr>
              <a:t>para os povos indígenas; ajudar no nascimento e crescimento de uma </a:t>
            </a:r>
            <a:r>
              <a:rPr lang="pt-B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Igreja indígena</a:t>
            </a:r>
            <a:r>
              <a:rPr lang="pt-BR" sz="30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algn="r"/>
            <a:r>
              <a:rPr lang="pt-BR" sz="3000" i="1" dirty="0">
                <a:solidFill>
                  <a:srgbClr val="243C2E"/>
                </a:solidFill>
              </a:rPr>
              <a:t>De dentro de sua cultura, identidade, história e espiritualidade pode nascer uma Igreja indígena com seus próprios pastores e ministros ordenados, sempre unidos em total comunhão com a Igreja Católica universal, mas </a:t>
            </a:r>
            <a:r>
              <a:rPr lang="pt-BR" sz="3000" i="1" dirty="0" err="1">
                <a:solidFill>
                  <a:srgbClr val="243C2E"/>
                </a:solidFill>
              </a:rPr>
              <a:t>inculturados</a:t>
            </a:r>
            <a:r>
              <a:rPr lang="pt-BR" sz="3000" i="1" dirty="0">
                <a:solidFill>
                  <a:srgbClr val="243C2E"/>
                </a:solidFill>
              </a:rPr>
              <a:t> nas culturas indígenas.</a:t>
            </a:r>
          </a:p>
        </p:txBody>
      </p:sp>
    </p:spTree>
    <p:extLst>
      <p:ext uri="{BB962C8B-B14F-4D97-AF65-F5344CB8AC3E}">
        <p14:creationId xmlns:p14="http://schemas.microsoft.com/office/powerpoint/2010/main" val="1678368128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EDA1565-E831-41CE-82DC-80E8BAB3E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76"/>
            <a:ext cx="3074927" cy="31136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A19DB3F-1548-4525-9749-6C194A7A0774}"/>
              </a:ext>
            </a:extLst>
          </p:cNvPr>
          <p:cNvSpPr/>
          <p:nvPr/>
        </p:nvSpPr>
        <p:spPr>
          <a:xfrm>
            <a:off x="0" y="3534086"/>
            <a:ext cx="3855522" cy="3253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Amazônia: novos caminhos </a:t>
            </a:r>
          </a:p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para a Igreja e para </a:t>
            </a:r>
          </a:p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uma ecologia integral"</a:t>
            </a:r>
            <a:endParaRPr lang="pt-B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EEDCA84-2C03-49CE-9A85-D55EA8473F9A}"/>
              </a:ext>
            </a:extLst>
          </p:cNvPr>
          <p:cNvSpPr/>
          <p:nvPr/>
        </p:nvSpPr>
        <p:spPr>
          <a:xfrm>
            <a:off x="4180114" y="1"/>
            <a:ext cx="8011886" cy="6857999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pt-BR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</a:t>
            </a:r>
            <a:r>
              <a:rPr lang="pt-BR" sz="48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Instrumentum</a:t>
            </a:r>
            <a:r>
              <a:rPr lang="pt-BR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t-BR" sz="48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Laboris</a:t>
            </a:r>
            <a:r>
              <a:rPr lang="pt-BR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</a:p>
          <a:p>
            <a:pPr>
              <a:spcAft>
                <a:spcPts val="3000"/>
              </a:spcAft>
            </a:pPr>
            <a:r>
              <a:rPr lang="pt-BR" sz="4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n. 128, afirma</a:t>
            </a: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r>
              <a:rPr lang="pt-BR" sz="4000" b="1" i="1" dirty="0">
                <a:solidFill>
                  <a:srgbClr val="293E1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 Padres Sinodais e os outros participantes terão de responder ao desafio de passar de uma “pastoral de visita” para uma “pastoral de presença”</a:t>
            </a:r>
            <a:endParaRPr lang="pt-BR" sz="4000" b="1" dirty="0">
              <a:solidFill>
                <a:srgbClr val="293E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81834"/>
      </p:ext>
    </p:extLst>
  </p:cSld>
  <p:clrMapOvr>
    <a:masterClrMapping/>
  </p:clrMapOvr>
  <p:transition spd="slow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DAE809B-9D2F-4469-82EC-D4508F791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76"/>
            <a:ext cx="3074927" cy="311368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DF6C40F-BB32-49BC-8A43-7EEBC36B781D}"/>
              </a:ext>
            </a:extLst>
          </p:cNvPr>
          <p:cNvSpPr/>
          <p:nvPr/>
        </p:nvSpPr>
        <p:spPr>
          <a:xfrm>
            <a:off x="0" y="3534086"/>
            <a:ext cx="3855522" cy="3253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Amazônia: novos caminhos </a:t>
            </a:r>
          </a:p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para a Igreja e para </a:t>
            </a:r>
          </a:p>
          <a:p>
            <a:pPr algn="ctr"/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uma ecologia integral"</a:t>
            </a:r>
            <a:endParaRPr lang="pt-B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F6FC0BD-E87F-4132-A751-CBC7DA4DC357}"/>
              </a:ext>
            </a:extLst>
          </p:cNvPr>
          <p:cNvSpPr/>
          <p:nvPr/>
        </p:nvSpPr>
        <p:spPr>
          <a:xfrm>
            <a:off x="3978235" y="0"/>
            <a:ext cx="8213765" cy="6857999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Ecologia integral é Compreender que tudo está interligado</a:t>
            </a:r>
            <a:r>
              <a:rPr lang="pt-BR" sz="3200" b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pt-BR" sz="3200" b="1" i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A proteção do meio ambiente deverá constituir parte integrante do processo de desenvolvimento e não poderá ser considerada isoladamente; pressupõe direitos; requer a paz social; impõe solidariedade frente a tanta desigualdade.</a:t>
            </a:r>
          </a:p>
          <a:p>
            <a:pPr>
              <a:spcAft>
                <a:spcPts val="1200"/>
              </a:spcAft>
            </a:pPr>
            <a:r>
              <a:rPr lang="pt-BR" sz="3200" b="1" i="1" dirty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Não é este, porém, o paradigma tecnocrático que dá ao homem moderno todas as condições para que explore, arranque lucro a qualquer custo, acumule riquezas sem pensar nas consequências...</a:t>
            </a:r>
          </a:p>
        </p:txBody>
      </p:sp>
    </p:spTree>
    <p:extLst>
      <p:ext uri="{BB962C8B-B14F-4D97-AF65-F5344CB8AC3E}">
        <p14:creationId xmlns:p14="http://schemas.microsoft.com/office/powerpoint/2010/main" val="3313612059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249D55B-811B-4EEC-B6D9-A0922461E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3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83212"/>
      </p:ext>
    </p:extLst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83C900C-733F-4518-BD55-3B54E4FAB319}"/>
              </a:ext>
            </a:extLst>
          </p:cNvPr>
          <p:cNvSpPr/>
          <p:nvPr/>
        </p:nvSpPr>
        <p:spPr>
          <a:xfrm>
            <a:off x="344383" y="228123"/>
            <a:ext cx="11317185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800" dirty="0"/>
          </a:p>
          <a:p>
            <a:r>
              <a:rPr lang="pt-BR" sz="7200" b="1" dirty="0">
                <a:latin typeface="Calibri" panose="020F0502020204030204" pitchFamily="34" charset="0"/>
              </a:rPr>
              <a:t>O Sínodo </a:t>
            </a:r>
          </a:p>
          <a:p>
            <a:pPr>
              <a:spcAft>
                <a:spcPts val="3600"/>
              </a:spcAft>
            </a:pPr>
            <a:r>
              <a:rPr lang="pt-BR" sz="7200" b="1" dirty="0">
                <a:latin typeface="Calibri" panose="020F0502020204030204" pitchFamily="34" charset="0"/>
              </a:rPr>
              <a:t>da Amazônia será:</a:t>
            </a:r>
          </a:p>
          <a:p>
            <a:r>
              <a:rPr lang="pt-BR" sz="4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Um  Sínodo  para   CONHECER   </a:t>
            </a:r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a  riqueza   do</a:t>
            </a:r>
          </a:p>
          <a:p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bioma, os saberes e a diversidade dos Povos da</a:t>
            </a:r>
          </a:p>
          <a:p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Amazônia, especialmente dos povos Indígenas,</a:t>
            </a:r>
          </a:p>
          <a:p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suas  lutas  por  uma  ecologia  integral,  seus</a:t>
            </a:r>
          </a:p>
          <a:p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sonhos e esperanças.</a:t>
            </a:r>
            <a:endParaRPr lang="pt-BR" sz="4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pt-BR" sz="800" dirty="0">
              <a:latin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8DD6196-7500-4138-BFE4-BDCF90EE4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660" y="0"/>
            <a:ext cx="2189211" cy="259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66099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DCD1CAA-705F-41C6-99D8-7234BFB69F6D}"/>
              </a:ext>
            </a:extLst>
          </p:cNvPr>
          <p:cNvSpPr/>
          <p:nvPr/>
        </p:nvSpPr>
        <p:spPr>
          <a:xfrm>
            <a:off x="437407" y="195422"/>
            <a:ext cx="11317185" cy="66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3000"/>
              </a:spcAft>
            </a:pPr>
            <a:r>
              <a:rPr lang="pt-BR" sz="4000" b="1" dirty="0">
                <a:solidFill>
                  <a:srgbClr val="2C451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que é o Sínodo dos Bispos?</a:t>
            </a:r>
            <a:endParaRPr lang="pt-BR" sz="4000" dirty="0">
              <a:solidFill>
                <a:srgbClr val="2C45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 fontAlgn="base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2C451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Reunião de autoridades da Igreja Católica com o Papa para discutir e propor soluções para um tema específico</a:t>
            </a:r>
          </a:p>
          <a:p>
            <a:pPr fontAlgn="base">
              <a:lnSpc>
                <a:spcPct val="107000"/>
              </a:lnSpc>
              <a:spcAft>
                <a:spcPts val="1200"/>
              </a:spcAft>
            </a:pPr>
            <a:r>
              <a:rPr lang="pt-BR" sz="3200" dirty="0">
                <a:solidFill>
                  <a:srgbClr val="2C451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da Igreja.</a:t>
            </a:r>
          </a:p>
          <a:p>
            <a:pPr marL="914400" lvl="1" indent="-457200" fontAlgn="base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2C451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Foi criado em 1965 por Paulo VI, no contexto do Vat. II. </a:t>
            </a:r>
          </a:p>
          <a:p>
            <a:pPr marL="914400" lvl="1" indent="-457200" fontAlgn="base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 três tipos de Sínodo dos Bispos: </a:t>
            </a:r>
          </a:p>
          <a:p>
            <a:pPr fontAlgn="base">
              <a:lnSpc>
                <a:spcPct val="107000"/>
              </a:lnSpc>
              <a:spcAft>
                <a:spcPts val="1200"/>
              </a:spcAft>
            </a:pPr>
            <a:r>
              <a:rPr lang="pt-BR" sz="3200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</a:t>
            </a:r>
            <a:r>
              <a:rPr lang="pt-BR" sz="3200" i="1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assembleia geral ordinária, </a:t>
            </a:r>
          </a:p>
          <a:p>
            <a:pPr fontAlgn="base">
              <a:lnSpc>
                <a:spcPct val="107000"/>
              </a:lnSpc>
              <a:spcAft>
                <a:spcPts val="1200"/>
              </a:spcAft>
            </a:pPr>
            <a:r>
              <a:rPr lang="pt-BR" sz="3200" i="1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assembleia geral extraordinária,</a:t>
            </a:r>
          </a:p>
          <a:p>
            <a:pPr fontAlgn="base">
              <a:lnSpc>
                <a:spcPct val="107000"/>
              </a:lnSpc>
              <a:spcAft>
                <a:spcPts val="1200"/>
              </a:spcAft>
            </a:pPr>
            <a:r>
              <a:rPr lang="pt-BR" sz="3200" i="1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assembleia especial.</a:t>
            </a:r>
            <a:endParaRPr lang="pt-BR" sz="3200" i="1" dirty="0">
              <a:solidFill>
                <a:srgbClr val="2C451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sz="3200" dirty="0"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2897EA5-1D37-429D-91FE-1692F8DF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55" y="3429001"/>
            <a:ext cx="288954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98376"/>
      </p:ext>
    </p:extLst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9B6BB6C-38C4-4AAE-A79F-6BFE3F769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17608"/>
      </p:ext>
    </p:extLst>
  </p:cSld>
  <p:clrMapOvr>
    <a:masterClrMapping/>
  </p:clrMapOvr>
  <p:transition spd="slow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FE5871D-8520-4DB2-BEF4-9EDF26B48FEB}"/>
              </a:ext>
            </a:extLst>
          </p:cNvPr>
          <p:cNvSpPr/>
          <p:nvPr/>
        </p:nvSpPr>
        <p:spPr>
          <a:xfrm>
            <a:off x="522513" y="1106914"/>
            <a:ext cx="111746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Um Sínodo para RECONHECER </a:t>
            </a:r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as lutas e resistências dos Povos da Amazônia que enfrentam mais de 500 anos de colonização e de projetos desenvolvimentistas pautados na exploração desmedida e na destruição da floresta e dos recursos naturais.</a:t>
            </a:r>
            <a:endParaRPr lang="pt-BR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E400FEF-5BEC-4789-976C-8DDB7F63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89" y="4260081"/>
            <a:ext cx="2189211" cy="259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9255"/>
      </p:ext>
    </p:extLst>
  </p:cSld>
  <p:clrMapOvr>
    <a:masterClrMapping/>
  </p:clrMapOvr>
  <p:transition spd="slow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69D4013-C1DB-4998-87E7-17560ACF1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36062"/>
      </p:ext>
    </p:extLst>
  </p:cSld>
  <p:clrMapOvr>
    <a:masterClrMapping/>
  </p:clrMapOvr>
  <p:transition spd="slow">
    <p:push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D6B360E-072C-4870-BE57-94B2F233DFA5}"/>
              </a:ext>
            </a:extLst>
          </p:cNvPr>
          <p:cNvSpPr/>
          <p:nvPr/>
        </p:nvSpPr>
        <p:spPr>
          <a:xfrm>
            <a:off x="732312" y="960405"/>
            <a:ext cx="114596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Um Sínodo para CONVIVER </a:t>
            </a:r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com a Amazônia, como </a:t>
            </a:r>
            <a:r>
              <a:rPr lang="pt-BR" sz="44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modo de ser </a:t>
            </a:r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de seus povos, com seus recursos de uso coletivo compartilhados num modo de vida não capitalista adotado e assimilado milenarmente.</a:t>
            </a:r>
            <a:endParaRPr lang="pt-BR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BCD1CC4-4F43-4827-83B9-1705D2243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89" y="4260081"/>
            <a:ext cx="2189211" cy="259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7746"/>
      </p:ext>
    </p:extLst>
  </p:cSld>
  <p:clrMapOvr>
    <a:masterClrMapping/>
  </p:clrMapOvr>
  <p:transition spd="slow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6F003C8-8E51-4910-907F-4381F8391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6958"/>
      </p:ext>
    </p:extLst>
  </p:cSld>
  <p:clrMapOvr>
    <a:masterClrMapping/>
  </p:clrMapOvr>
  <p:transition spd="slow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F93E2E3-5940-4877-86E5-E4EFC8B71BDB}"/>
              </a:ext>
            </a:extLst>
          </p:cNvPr>
          <p:cNvSpPr/>
          <p:nvPr/>
        </p:nvSpPr>
        <p:spPr>
          <a:xfrm>
            <a:off x="467096" y="726948"/>
            <a:ext cx="1125780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Um Sínodo para DEFENDER </a:t>
            </a:r>
            <a:r>
              <a:rPr lang="pt-BR" sz="4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a Amazônia, seu bioma e seus povos ameaçados em seus territórios, injustiçados, expulsos de suas terras, torturados e assassinados nos conflitos agrários e socioambientais, humilhados pelos poderosos do agronegócio e dos grandes projetos econômicos desenvolvimentistas.</a:t>
            </a:r>
            <a:endParaRPr lang="pt-BR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1188938-042F-41D9-B0B2-52DA8BA0B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89" y="4260081"/>
            <a:ext cx="2189211" cy="259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08072"/>
      </p:ext>
    </p:extLst>
  </p:cSld>
  <p:clrMapOvr>
    <a:masterClrMapping/>
  </p:clrMapOvr>
  <p:transition spd="slow">
    <p:push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DCDB8EC-A69B-44ED-9453-665D17AB2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"/>
            <a:ext cx="12192000" cy="685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75886"/>
      </p:ext>
    </p:extLst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71EE563-E41D-4A41-AA14-EB1C7696B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89" y="4260081"/>
            <a:ext cx="2189211" cy="259791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90B152E-086C-4170-A3E6-5621EB0E31F9}"/>
              </a:ext>
            </a:extLst>
          </p:cNvPr>
          <p:cNvSpPr/>
          <p:nvPr/>
        </p:nvSpPr>
        <p:spPr>
          <a:xfrm>
            <a:off x="106878" y="0"/>
            <a:ext cx="11709070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7200" b="1" dirty="0">
                <a:solidFill>
                  <a:srgbClr val="385622"/>
                </a:solidFill>
                <a:latin typeface="AcmeFont"/>
              </a:rPr>
              <a:t>Documento Preparatório</a:t>
            </a:r>
          </a:p>
          <a:p>
            <a:pPr lvl="1" algn="ctr">
              <a:spcAft>
                <a:spcPts val="600"/>
              </a:spcAft>
            </a:pPr>
            <a:r>
              <a:rPr lang="pt-BR" sz="4000" b="1" i="1" dirty="0" err="1">
                <a:solidFill>
                  <a:schemeClr val="accent6">
                    <a:lumMod val="50000"/>
                  </a:schemeClr>
                </a:solidFill>
              </a:rPr>
              <a:t>Instrumentum</a:t>
            </a:r>
            <a:r>
              <a:rPr lang="pt-BR" sz="4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4000" b="1" i="1" dirty="0" err="1">
                <a:solidFill>
                  <a:schemeClr val="accent6">
                    <a:lumMod val="50000"/>
                  </a:schemeClr>
                </a:solidFill>
              </a:rPr>
              <a:t>Laboris</a:t>
            </a:r>
            <a:r>
              <a:rPr lang="pt-BR" sz="4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</a:rPr>
              <a:t>Uma das peças do Sínodo é o Documento  Preparatório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</a:rPr>
              <a:t> Ele oferece, com competência e profecia, uma análise  da conjuntura atual da Amazônia e aponta percursos e novos caminhos para a Igreja </a:t>
            </a:r>
          </a:p>
          <a:p>
            <a:pPr lvl="1"/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</a:rPr>
              <a:t>   a serviço da vida nesse bioma.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</a:rPr>
              <a:t> Foi organizado por uma equipe de </a:t>
            </a:r>
          </a:p>
          <a:p>
            <a:pPr lvl="1"/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</a:rPr>
              <a:t>   assessores, e aprovado pelo Vaticano. 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308917320"/>
      </p:ext>
    </p:extLst>
  </p:cSld>
  <p:clrMapOvr>
    <a:masterClrMapping/>
  </p:clrMapOvr>
  <p:transition spd="slow">
    <p:push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71EE563-E41D-4A41-AA14-EB1C7696B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89" y="4260081"/>
            <a:ext cx="2189211" cy="259791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90B152E-086C-4170-A3E6-5621EB0E31F9}"/>
              </a:ext>
            </a:extLst>
          </p:cNvPr>
          <p:cNvSpPr/>
          <p:nvPr/>
        </p:nvSpPr>
        <p:spPr>
          <a:xfrm>
            <a:off x="106878" y="0"/>
            <a:ext cx="1170907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7200" b="1" dirty="0">
                <a:solidFill>
                  <a:srgbClr val="385622"/>
                </a:solidFill>
                <a:latin typeface="AcmeFont"/>
              </a:rPr>
              <a:t>Documento Preparatório</a:t>
            </a:r>
          </a:p>
          <a:p>
            <a:pPr lvl="1" algn="ctr">
              <a:spcAft>
                <a:spcPts val="1200"/>
              </a:spcAft>
            </a:pPr>
            <a:r>
              <a:rPr lang="pt-BR" sz="4000" b="1" i="1" dirty="0" err="1">
                <a:solidFill>
                  <a:schemeClr val="accent6">
                    <a:lumMod val="50000"/>
                  </a:schemeClr>
                </a:solidFill>
              </a:rPr>
              <a:t>Instrumentum</a:t>
            </a:r>
            <a:r>
              <a:rPr lang="pt-BR" sz="4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4000" b="1" i="1" dirty="0" err="1">
                <a:solidFill>
                  <a:schemeClr val="accent6">
                    <a:lumMod val="50000"/>
                  </a:schemeClr>
                </a:solidFill>
              </a:rPr>
              <a:t>Laboris</a:t>
            </a:r>
            <a:r>
              <a:rPr lang="pt-BR" sz="4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pt-BR" sz="4400" b="1" dirty="0">
                <a:solidFill>
                  <a:srgbClr val="000000"/>
                </a:solidFill>
              </a:rPr>
              <a:t>Consta de três partes: 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000000"/>
                </a:solidFill>
              </a:rPr>
              <a:t>A 1ª parte se intitula </a:t>
            </a:r>
            <a:r>
              <a:rPr lang="pt-BR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voz da Amazônia</a:t>
            </a:r>
            <a:r>
              <a:rPr lang="pt-BR" sz="3200" i="1" dirty="0">
                <a:solidFill>
                  <a:srgbClr val="000000"/>
                </a:solidFill>
              </a:rPr>
              <a:t>, </a:t>
            </a:r>
            <a:r>
              <a:rPr lang="pt-BR" sz="3200" dirty="0">
                <a:solidFill>
                  <a:srgbClr val="000000"/>
                </a:solidFill>
              </a:rPr>
              <a:t>e tem a finalidade de apresentar a realidade do território e de seus povos. </a:t>
            </a:r>
          </a:p>
          <a:p>
            <a:pPr marL="571500" indent="-5715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000000"/>
                </a:solidFill>
              </a:rPr>
              <a:t>A 2ª parte, </a:t>
            </a:r>
            <a:r>
              <a:rPr lang="pt-BR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Ecologia integral: o clamor da terra e dos pobres</a:t>
            </a:r>
            <a:r>
              <a:rPr lang="pt-BR" sz="3200" i="1" dirty="0">
                <a:solidFill>
                  <a:srgbClr val="000000"/>
                </a:solidFill>
              </a:rPr>
              <a:t>, </a:t>
            </a:r>
            <a:r>
              <a:rPr lang="pt-BR" sz="3200" dirty="0">
                <a:solidFill>
                  <a:srgbClr val="000000"/>
                </a:solidFill>
              </a:rPr>
              <a:t>aborda a problemática ecológica e pastoral.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000000"/>
                </a:solidFill>
              </a:rPr>
              <a:t>A 3ª parte, </a:t>
            </a:r>
            <a:r>
              <a:rPr lang="pt-BR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Igreja profética na Amazônia: desafios</a:t>
            </a:r>
          </a:p>
          <a:p>
            <a:r>
              <a:rPr lang="pt-BR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e esperanças</a:t>
            </a:r>
            <a:r>
              <a:rPr lang="pt-BR" sz="3200" i="1" dirty="0">
                <a:solidFill>
                  <a:srgbClr val="000000"/>
                </a:solidFill>
              </a:rPr>
              <a:t>, apresenta </a:t>
            </a:r>
            <a:r>
              <a:rPr lang="pt-BR" sz="3200" dirty="0">
                <a:solidFill>
                  <a:srgbClr val="000000"/>
                </a:solidFill>
              </a:rPr>
              <a:t>a problemática</a:t>
            </a:r>
          </a:p>
          <a:p>
            <a:r>
              <a:rPr lang="pt-BR" sz="3200" dirty="0">
                <a:solidFill>
                  <a:srgbClr val="000000"/>
                </a:solidFill>
              </a:rPr>
              <a:t>      eclesiológica e pastoral</a:t>
            </a:r>
            <a:endParaRPr lang="pt-BR" sz="3200" b="1" dirty="0">
              <a:solidFill>
                <a:srgbClr val="3856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22852"/>
      </p:ext>
    </p:extLst>
  </p:cSld>
  <p:clrMapOvr>
    <a:masterClrMapping/>
  </p:clrMapOvr>
  <p:transition spd="slow"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6951786-DCB8-4133-A430-F7063E691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52848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DCD1CAA-705F-41C6-99D8-7234BFB69F6D}"/>
              </a:ext>
            </a:extLst>
          </p:cNvPr>
          <p:cNvSpPr/>
          <p:nvPr/>
        </p:nvSpPr>
        <p:spPr>
          <a:xfrm>
            <a:off x="437407" y="195422"/>
            <a:ext cx="11317185" cy="6798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1800"/>
              </a:spcAft>
            </a:pPr>
            <a:r>
              <a:rPr lang="pt-BR" sz="4000" b="1" dirty="0">
                <a:solidFill>
                  <a:srgbClr val="2C451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que é o Sínodo dos Bispos?</a:t>
            </a:r>
            <a:endParaRPr lang="pt-BR" sz="4000" dirty="0">
              <a:solidFill>
                <a:srgbClr val="2C45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fontAlgn="base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pt-BR" sz="2800" b="1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Assembleias Gerais Ordinárias </a:t>
            </a:r>
            <a:r>
              <a:rPr lang="pt-BR" sz="2800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 as mais comuns. </a:t>
            </a:r>
          </a:p>
          <a:p>
            <a:pPr fontAlgn="base">
              <a:lnSpc>
                <a:spcPct val="107000"/>
              </a:lnSpc>
            </a:pPr>
            <a:r>
              <a:rPr lang="pt-BR" sz="2800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Convocadas a cada três anos, em média, se debruçam </a:t>
            </a:r>
          </a:p>
          <a:p>
            <a:pPr fontAlgn="base">
              <a:lnSpc>
                <a:spcPct val="107000"/>
              </a:lnSpc>
              <a:spcAft>
                <a:spcPts val="1200"/>
              </a:spcAft>
            </a:pPr>
            <a:r>
              <a:rPr lang="pt-BR" sz="2800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sobre algum tema específico da missão da Igreja. </a:t>
            </a:r>
          </a:p>
          <a:p>
            <a:pPr marL="457200" indent="-457200" fontAlgn="base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 as </a:t>
            </a:r>
            <a:r>
              <a:rPr lang="pt-BR" sz="2800" b="1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Assembleias Gerais Extraordinárias </a:t>
            </a:r>
            <a:r>
              <a:rPr lang="pt-BR" sz="2800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denotam uma importância mais grave do assunto tratado. Até agora ocorreram apenas três: em 1969, sobre as conferências episcopais; em 1985, sobre a recepção do Concílio Vaticano II vinte anos depois da sua conclusão; em 2014, sobre os desafios pastorais relacionados à família. </a:t>
            </a:r>
          </a:p>
          <a:p>
            <a:pPr marL="457200" indent="-457200" fontAlgn="base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Assembleias Especiais </a:t>
            </a:r>
            <a:r>
              <a:rPr lang="pt-BR" sz="2800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detém sobre a missão da Igreja em uma área geográfica específica.</a:t>
            </a:r>
            <a:r>
              <a:rPr lang="pt-BR" sz="2800" b="1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 houve dez: sobre a Igreja na Holanda (1980), sobre a África (1994 e 2009), Líbano (1995), América (1997), Ásia (1998), Oceania (1998) e de novo Europa (1991 e 1999), Oriente Médio (2010). </a:t>
            </a:r>
            <a:endParaRPr lang="pt-BR" sz="3200" dirty="0">
              <a:solidFill>
                <a:srgbClr val="2C451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2897EA5-1D37-429D-91FE-1692F8DF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026" y="174893"/>
            <a:ext cx="2090377" cy="248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93392"/>
      </p:ext>
    </p:extLst>
  </p:cSld>
  <p:clrMapOvr>
    <a:masterClrMapping/>
  </p:clrMapOvr>
  <p:transition spd="slow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C23E0DF-E3AB-4BB4-96BB-895CD8FB7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89" y="3713816"/>
            <a:ext cx="2189211" cy="259791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D5E2D9B-16F8-4344-BDCA-0AF340D786AF}"/>
              </a:ext>
            </a:extLst>
          </p:cNvPr>
          <p:cNvSpPr/>
          <p:nvPr/>
        </p:nvSpPr>
        <p:spPr>
          <a:xfrm>
            <a:off x="116774" y="105013"/>
            <a:ext cx="11958452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800" b="1" dirty="0">
                <a:solidFill>
                  <a:srgbClr val="385622"/>
                </a:solidFill>
                <a:latin typeface="Calibri" panose="020F0502020204030204" pitchFamily="34" charset="0"/>
              </a:rPr>
              <a:t>VER – A Voz da Amazônia</a:t>
            </a:r>
            <a:endParaRPr lang="pt-BR" sz="8800" dirty="0">
              <a:solidFill>
                <a:srgbClr val="385622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2400"/>
              </a:spcAft>
            </a:pPr>
            <a:r>
              <a:rPr lang="pt-BR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IDENTIDADE E CLAMORES DA PAN-AMAZÔNIA</a:t>
            </a:r>
            <a:endParaRPr lang="pt-BR" sz="3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pt-BR" sz="3600" b="1" dirty="0"/>
              <a:t>Este primeiro capítulo se estrutura em volta de quatro conceitos-chave, intimamente relacionados entre si: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</a:rPr>
              <a:t>A vida 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</a:rPr>
              <a:t>O território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Tempo (Kairós)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Diálogo</a:t>
            </a:r>
          </a:p>
          <a:p>
            <a:r>
              <a:rPr lang="pt-BR" sz="3600" b="1" dirty="0"/>
              <a:t>onde se encarna a Igreja com rosto amazônico</a:t>
            </a:r>
          </a:p>
          <a:p>
            <a:pPr>
              <a:spcAft>
                <a:spcPts val="1200"/>
              </a:spcAft>
            </a:pPr>
            <a:r>
              <a:rPr lang="pt-BR" sz="3600" b="1" dirty="0"/>
              <a:t>e missionário.</a:t>
            </a:r>
            <a:endParaRPr lang="pt-BR" sz="3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81783"/>
      </p:ext>
    </p:extLst>
  </p:cSld>
  <p:clrMapOvr>
    <a:masterClrMapping/>
  </p:clrMapOvr>
  <p:transition spd="slow"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CA0EE48-6AF6-4BFC-AF30-E1AD93A19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45817"/>
      </p:ext>
    </p:extLst>
  </p:cSld>
  <p:clrMapOvr>
    <a:masterClrMapping/>
  </p:clrMapOvr>
  <p:transition spd="slow">
    <p:push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728654E-22A5-4EBB-9D04-F7AB280595A1}"/>
              </a:ext>
            </a:extLst>
          </p:cNvPr>
          <p:cNvSpPr/>
          <p:nvPr/>
        </p:nvSpPr>
        <p:spPr>
          <a:xfrm>
            <a:off x="229589" y="74235"/>
            <a:ext cx="11732821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6600" b="1" dirty="0">
                <a:solidFill>
                  <a:srgbClr val="385622"/>
                </a:solidFill>
                <a:latin typeface="Calibri" panose="020F0502020204030204" pitchFamily="34" charset="0"/>
              </a:rPr>
              <a:t>JULGAR – </a:t>
            </a:r>
            <a:r>
              <a:rPr lang="pt-BR" sz="4800" b="1" dirty="0">
                <a:solidFill>
                  <a:srgbClr val="385622"/>
                </a:solidFill>
                <a:latin typeface="Calibri" panose="020F0502020204030204" pitchFamily="34" charset="0"/>
              </a:rPr>
              <a:t>Ecologia Integral: o clamor</a:t>
            </a:r>
          </a:p>
          <a:p>
            <a:r>
              <a:rPr lang="pt-BR" sz="4800" b="1" dirty="0">
                <a:solidFill>
                  <a:srgbClr val="385622"/>
                </a:solidFill>
                <a:latin typeface="Calibri" panose="020F0502020204030204" pitchFamily="34" charset="0"/>
              </a:rPr>
              <a:t>                         da terra e dos pobres</a:t>
            </a:r>
            <a:endParaRPr lang="pt-BR" sz="4800" dirty="0">
              <a:solidFill>
                <a:srgbClr val="385622"/>
              </a:solidFill>
              <a:latin typeface="Calibri" panose="020F0502020204030204" pitchFamily="34" charset="0"/>
            </a:endParaRPr>
          </a:p>
          <a:p>
            <a:pPr algn="ctr">
              <a:spcAft>
                <a:spcPts val="1200"/>
              </a:spcAft>
            </a:pPr>
            <a:r>
              <a:rPr lang="pt-BR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PARA UMA CONVERSÃO PASTORAL E ECOLÓGICA</a:t>
            </a:r>
            <a:endParaRPr lang="pt-BR" sz="3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pt-BR" sz="3200" b="1" dirty="0"/>
              <a:t>Esta 2ª parte enfrenta os graves problemas causados pelos atentados contra a vida no território amazônico. Agressão contra esta área vital da “Mãe Terra” e contra seus habitantes (44)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Destruição extrativista</a:t>
            </a:r>
            <a:endParaRPr lang="pt-BR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Povos Indígenas em isolamento voluntário</a:t>
            </a:r>
            <a:endParaRPr lang="pt-BR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Migração</a:t>
            </a:r>
            <a:endParaRPr lang="pt-BR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Urbanização</a:t>
            </a:r>
            <a:endParaRPr lang="pt-BR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Família e Comunidade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Corrupção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7541BC9-90D4-41DC-B399-CBF7FFF0E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789" y="4260081"/>
            <a:ext cx="2189211" cy="259791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D126184-CD58-4A6B-A1B0-8B989943F2E8}"/>
              </a:ext>
            </a:extLst>
          </p:cNvPr>
          <p:cNvSpPr/>
          <p:nvPr/>
        </p:nvSpPr>
        <p:spPr>
          <a:xfrm>
            <a:off x="5201392" y="5228099"/>
            <a:ext cx="4417621" cy="1629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Saúde Integral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Educação Integral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Conversão Ecológica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022479"/>
      </p:ext>
    </p:extLst>
  </p:cSld>
  <p:clrMapOvr>
    <a:masterClrMapping/>
  </p:clrMapOvr>
  <p:transition spd="slow">
    <p:push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EA03146-2FF6-4EDC-9211-AF81C43B0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54561" cy="701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31542"/>
      </p:ext>
    </p:extLst>
  </p:cSld>
  <p:clrMapOvr>
    <a:masterClrMapping/>
  </p:clrMapOvr>
  <p:transition spd="slow"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434780B-7BBC-4941-A687-C9C3E36C98AD}"/>
              </a:ext>
            </a:extLst>
          </p:cNvPr>
          <p:cNvSpPr/>
          <p:nvPr/>
        </p:nvSpPr>
        <p:spPr>
          <a:xfrm>
            <a:off x="83127" y="0"/>
            <a:ext cx="1201783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9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7200" b="1" dirty="0">
                <a:solidFill>
                  <a:srgbClr val="385622"/>
                </a:solidFill>
                <a:latin typeface="Calibri" panose="020F0502020204030204" pitchFamily="34" charset="0"/>
              </a:rPr>
              <a:t>AGIR -</a:t>
            </a:r>
            <a:r>
              <a:rPr lang="pt-BR" sz="8800" b="1" dirty="0">
                <a:solidFill>
                  <a:srgbClr val="385622"/>
                </a:solidFill>
                <a:latin typeface="Calibri" panose="020F0502020204030204" pitchFamily="34" charset="0"/>
              </a:rPr>
              <a:t> </a:t>
            </a:r>
            <a:r>
              <a:rPr lang="pt-BR" sz="40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Igreja profética na Amazônia:</a:t>
            </a:r>
          </a:p>
          <a:p>
            <a:r>
              <a:rPr lang="pt-BR" sz="40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desafios e esperanças</a:t>
            </a:r>
            <a:endParaRPr lang="pt-BR" sz="4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NOVOS CAMINHOS PARA UMA IGREJA COM ROSTO AMAZÔNICO</a:t>
            </a:r>
            <a:endParaRPr lang="pt-BR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pt-BR" sz="3100" b="1" dirty="0"/>
              <a:t>A Igreja na Amazônia requer propostas “valentes” ... A evangelização na Amazônia é um banco de ensaio para a Igreja e para a sociedade (106) 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Igreja com rosto amazônico e missionário</a:t>
            </a:r>
            <a:endParaRPr lang="pt-BR" sz="3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Desafios da </a:t>
            </a:r>
            <a:r>
              <a:rPr lang="pt-BR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Inculturação</a:t>
            </a:r>
            <a:endParaRPr lang="pt-BR" sz="3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Liturgia </a:t>
            </a:r>
            <a:r>
              <a:rPr lang="pt-BR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Inculturada</a:t>
            </a:r>
            <a:endParaRPr lang="pt-BR" sz="3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Organização das Comunidades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Evangelização nas Cidades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Diálogo Ecumênico e Inter religioso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12FAD2-D5CA-4824-985B-00DF1F579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920" y="0"/>
            <a:ext cx="1821289" cy="216130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884E217-7FB7-46C5-A756-0EE99AE04D97}"/>
              </a:ext>
            </a:extLst>
          </p:cNvPr>
          <p:cNvSpPr/>
          <p:nvPr/>
        </p:nvSpPr>
        <p:spPr>
          <a:xfrm>
            <a:off x="6578930" y="4696692"/>
            <a:ext cx="5399279" cy="224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Missão dos MCS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Papel Profético da Igreja e promoção Humana Integral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4030309"/>
      </p:ext>
    </p:extLst>
  </p:cSld>
  <p:clrMapOvr>
    <a:masterClrMapping/>
  </p:clrMapOvr>
  <p:transition spd="slow">
    <p:push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41ED4B6-08C8-4AF2-B4CC-A8C3868C7B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/>
          <a:stretch/>
        </p:blipFill>
        <p:spPr>
          <a:xfrm>
            <a:off x="0" y="-1294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53996"/>
      </p:ext>
    </p:extLst>
  </p:cSld>
  <p:clrMapOvr>
    <a:masterClrMapping/>
  </p:clrMapOvr>
  <p:transition spd="slow">
    <p:push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E04019C-73D6-4C31-856E-1534B316A775}"/>
              </a:ext>
            </a:extLst>
          </p:cNvPr>
          <p:cNvSpPr/>
          <p:nvPr/>
        </p:nvSpPr>
        <p:spPr>
          <a:xfrm>
            <a:off x="190005" y="0"/>
            <a:ext cx="12001995" cy="713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600"/>
              </a:spcAft>
            </a:pPr>
            <a:r>
              <a:rPr lang="pt-BR" sz="3600" b="1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Desinformação ou maldade na crítica ao Sínodo?</a:t>
            </a:r>
          </a:p>
          <a:p>
            <a:pPr algn="ctr" fontAlgn="base">
              <a:lnSpc>
                <a:spcPct val="107000"/>
              </a:lnSpc>
              <a:spcAft>
                <a:spcPts val="600"/>
              </a:spcAft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Afirmações tiradas da internet</a:t>
            </a:r>
            <a:endParaRPr lang="pt-BR" sz="2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dirty="0"/>
              <a:t>Sínodo da Amazônia, o Sínodo do Diabo!</a:t>
            </a:r>
          </a:p>
          <a:p>
            <a:pPr marL="914400" lvl="1" indent="-4572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dirty="0"/>
              <a:t>A Amazônia é do Brasil! O Papa deveria se preocupar com o povo venezuelano! Esse Papa não me representa.</a:t>
            </a:r>
          </a:p>
          <a:p>
            <a:pPr marL="914400" lvl="1" indent="-4572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dirty="0"/>
              <a:t>A igreja, o Papa e outros não podem fazer nada, pois quem manda no Brasil é o presidente que foi escolhido pelos brasileiros. Essa terra tem dono.</a:t>
            </a:r>
          </a:p>
          <a:p>
            <a:pPr marL="914400" lvl="1" indent="-4572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dirty="0"/>
              <a:t>Estou assustada com o que irá acontecer com a nossa Igreja. Meu Deus, socorra-nos!</a:t>
            </a:r>
          </a:p>
          <a:p>
            <a:pPr marL="914400" lvl="1" indent="-4572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dirty="0"/>
              <a:t>Não vou participar de uma Missa que tenha uma mulher como sacerdote, também se for permitido intercomunhão ou autorização do Padre que recasados em segunda união comunguem, também se o Padre </a:t>
            </a:r>
            <a:r>
              <a:rPr lang="pt-BR" sz="2800"/>
              <a:t>for casado, </a:t>
            </a:r>
            <a:r>
              <a:rPr lang="pt-BR" sz="2800" dirty="0"/>
              <a:t>entre outras heresias, porque nestes casos não será mais a Santa Igreja Católica fundada por Jesus Cristo.</a:t>
            </a:r>
          </a:p>
          <a:p>
            <a:pPr marL="914400" lvl="1" indent="-4572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065400"/>
      </p:ext>
    </p:extLst>
  </p:cSld>
  <p:clrMapOvr>
    <a:masterClrMapping/>
  </p:clrMapOvr>
  <p:transition spd="slow"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E04019C-73D6-4C31-856E-1534B316A775}"/>
              </a:ext>
            </a:extLst>
          </p:cNvPr>
          <p:cNvSpPr/>
          <p:nvPr/>
        </p:nvSpPr>
        <p:spPr>
          <a:xfrm>
            <a:off x="190005" y="0"/>
            <a:ext cx="12001995" cy="6677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pt-BR" sz="4000" b="1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Porque tanta reação ao Sínodo da Amazônia?</a:t>
            </a:r>
            <a:endParaRPr lang="pt-BR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1200"/>
              </a:spcAft>
            </a:pPr>
            <a:r>
              <a:rPr lang="pt-BR" sz="2900" b="1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Uns o criticam por apego à tradição ou porque são contra o papa e outros porque o "instrumento de trabalho" que orienta o sínodo tem críticas fortes ao modelo de “desenvolvimento” que vem sendo aplicado na Amazônia:</a:t>
            </a:r>
          </a:p>
          <a:p>
            <a:pPr marL="914400" lvl="1" indent="-4572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b="1" i="1" dirty="0">
                <a:solidFill>
                  <a:srgbClr val="333333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a complexa situação das comunidades indígenas e ribeirinhas, em especial os povos isolados;</a:t>
            </a:r>
            <a:endParaRPr lang="pt-BR" sz="2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b="1" i="1" dirty="0">
                <a:solidFill>
                  <a:srgbClr val="333333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a exploração internacional dos recursos naturais da Amazônia;</a:t>
            </a:r>
            <a:endParaRPr lang="pt-BR" sz="2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b="1" i="1" dirty="0">
                <a:solidFill>
                  <a:srgbClr val="333333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a violência, o narcotráfico e a exploração sexual dos povos locais;</a:t>
            </a:r>
            <a:endParaRPr lang="pt-BR" sz="2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b="1" i="1" dirty="0">
                <a:solidFill>
                  <a:srgbClr val="333333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o extrativismo ilegal e/ou insustentável;</a:t>
            </a:r>
            <a:endParaRPr lang="pt-BR" sz="2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b="1" i="1" dirty="0">
                <a:solidFill>
                  <a:srgbClr val="333333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o desmatamento, o acesso à água limpa e ameaças à biodiversidade;</a:t>
            </a:r>
            <a:endParaRPr lang="pt-BR" sz="2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b="1" i="1" dirty="0">
                <a:solidFill>
                  <a:srgbClr val="333333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o aquecimento global e possíveis danos irreversíveis na Amazônia;</a:t>
            </a:r>
            <a:endParaRPr lang="pt-BR" sz="2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 fontAlgn="base">
              <a:spcAft>
                <a:spcPts val="60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pt-BR" sz="2800" b="1" i="1" dirty="0">
                <a:solidFill>
                  <a:srgbClr val="333333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a conivência de governos com projetos econômicos que prejudicam o meio ambiente</a:t>
            </a:r>
            <a:endParaRPr lang="pt-BR" sz="28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57494"/>
      </p:ext>
    </p:extLst>
  </p:cSld>
  <p:clrMapOvr>
    <a:masterClrMapping/>
  </p:clrMapOvr>
  <p:transition spd="slow">
    <p:push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981F98B-2882-4C77-98C3-A386B1045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3495E4D-A91A-4604-9D2C-5E39B3283251}"/>
              </a:ext>
            </a:extLst>
          </p:cNvPr>
          <p:cNvSpPr/>
          <p:nvPr/>
        </p:nvSpPr>
        <p:spPr>
          <a:xfrm>
            <a:off x="99175" y="32863"/>
            <a:ext cx="6626432" cy="238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8800" dirty="0">
                <a:solidFill>
                  <a:schemeClr val="accent6">
                    <a:lumMod val="50000"/>
                  </a:schemeClr>
                </a:solidFill>
              </a:rPr>
              <a:t>Vamos conversar...</a:t>
            </a:r>
          </a:p>
        </p:txBody>
      </p:sp>
    </p:spTree>
    <p:extLst>
      <p:ext uri="{BB962C8B-B14F-4D97-AF65-F5344CB8AC3E}">
        <p14:creationId xmlns:p14="http://schemas.microsoft.com/office/powerpoint/2010/main" val="1841557323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DCD1CAA-705F-41C6-99D8-7234BFB69F6D}"/>
              </a:ext>
            </a:extLst>
          </p:cNvPr>
          <p:cNvSpPr/>
          <p:nvPr/>
        </p:nvSpPr>
        <p:spPr>
          <a:xfrm>
            <a:off x="437407" y="195422"/>
            <a:ext cx="11317185" cy="61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1800"/>
              </a:spcAft>
            </a:pPr>
            <a:r>
              <a:rPr lang="pt-BR" sz="4000" b="1" dirty="0">
                <a:solidFill>
                  <a:srgbClr val="2C451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que é o Sínodo dos Bispos?</a:t>
            </a:r>
            <a:endParaRPr lang="pt-BR" sz="4000" dirty="0">
              <a:solidFill>
                <a:srgbClr val="2C451B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fontAlgn="base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Sínodo da Amazônia é o 11º do tipo Assembleia Especial.</a:t>
            </a:r>
          </a:p>
          <a:p>
            <a:pPr marL="457200" indent="-457200" fontAlgn="base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Foi convocado pelo papa Francisco, em outubro de 2017, para ser realizado de </a:t>
            </a:r>
            <a:r>
              <a:rPr lang="pt-BR" sz="3200" dirty="0">
                <a:solidFill>
                  <a:srgbClr val="2C451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06 a 27 de outubro de 2019.</a:t>
            </a:r>
          </a:p>
          <a:p>
            <a:pPr marL="457200" indent="-457200" fontAlgn="base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2C451B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Portanto, não é nenhuma reação do papa à desastrosa política ambiental do governo Bolsonaro, como alguns querem fazer acreditar.</a:t>
            </a:r>
            <a:r>
              <a:rPr lang="pt-BR" sz="3200" dirty="0">
                <a:solidFill>
                  <a:srgbClr val="2C45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sz="3200" dirty="0">
              <a:solidFill>
                <a:srgbClr val="2C451B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fontAlgn="base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rgbClr val="2C451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 a convocação e sua realização, através </a:t>
            </a:r>
          </a:p>
          <a:p>
            <a:pPr fontAlgn="base">
              <a:lnSpc>
                <a:spcPct val="107000"/>
              </a:lnSpc>
            </a:pPr>
            <a:r>
              <a:rPr lang="pt-BR" sz="3200" dirty="0">
                <a:solidFill>
                  <a:srgbClr val="2C451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de um questionário e de reuniões "</a:t>
            </a:r>
            <a:r>
              <a:rPr lang="pt-BR" sz="3200" dirty="0" err="1">
                <a:solidFill>
                  <a:srgbClr val="2C451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pré</a:t>
            </a:r>
            <a:r>
              <a:rPr lang="pt-BR" sz="3200" dirty="0">
                <a:solidFill>
                  <a:srgbClr val="2C451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-sinodais“,</a:t>
            </a:r>
          </a:p>
          <a:p>
            <a:pPr fontAlgn="base">
              <a:lnSpc>
                <a:spcPct val="107000"/>
              </a:lnSpc>
            </a:pPr>
            <a:r>
              <a:rPr lang="pt-BR" sz="3200" dirty="0">
                <a:solidFill>
                  <a:srgbClr val="2C451B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muitos fiéis apresentaram propostas para o sínodo.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3C3123-4352-47CF-AE40-1A90188B1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042" y="4423223"/>
            <a:ext cx="1977957" cy="234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11721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matamento Amazônia_Foto Ibama">
            <a:extLst>
              <a:ext uri="{FF2B5EF4-FFF2-40B4-BE49-F238E27FC236}">
                <a16:creationId xmlns:a16="http://schemas.microsoft.com/office/drawing/2014/main" id="{9448A6F7-EC66-4BD2-95A7-7A21B50AC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967314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726113C-FF6D-4A88-83BD-6E153B758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22605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20437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4E02404-467B-4635-8C62-A6951F6776F9}"/>
              </a:ext>
            </a:extLst>
          </p:cNvPr>
          <p:cNvSpPr/>
          <p:nvPr/>
        </p:nvSpPr>
        <p:spPr>
          <a:xfrm>
            <a:off x="130629" y="197346"/>
            <a:ext cx="11946576" cy="672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2800" b="1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 comunidades que habitam a região amazônica identificaram grandes problemas  e os apresentaram para a pauta do Sínodo:</a:t>
            </a:r>
            <a:endParaRPr lang="pt-BR" sz="2800" b="1" dirty="0">
              <a:solidFill>
                <a:srgbClr val="2C45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25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criminalização e o assassinato de líderes e ativistas que defendem o território.</a:t>
            </a:r>
            <a:endParaRPr lang="pt-BR" sz="2500" dirty="0">
              <a:solidFill>
                <a:srgbClr val="2C45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25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apropriação e a privatização de bens naturais, incluindo a água.</a:t>
            </a:r>
            <a:endParaRPr lang="pt-BR" sz="2500" dirty="0">
              <a:solidFill>
                <a:srgbClr val="2C45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25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 concessões de abate legal de árvores e o abate ilegal.</a:t>
            </a:r>
            <a:endParaRPr lang="pt-BR" sz="2500" dirty="0">
              <a:solidFill>
                <a:srgbClr val="2C45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25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 práticas predatórias de caça e pesca, sobretudo nos rios.</a:t>
            </a:r>
            <a:endParaRPr lang="pt-BR" sz="2500" dirty="0">
              <a:solidFill>
                <a:srgbClr val="2C45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25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Os megaprojetos </a:t>
            </a:r>
            <a:r>
              <a:rPr lang="pt-BR" sz="2500" dirty="0" err="1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infraestruturais</a:t>
            </a:r>
            <a:r>
              <a:rPr lang="pt-BR" sz="25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concessões hidroelétricas e 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pt-BR" sz="25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florestais, abate de árvores para a produção de monoculturas, 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pt-BR" sz="25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estradas e ferrovias, projetos mineiros e petrolíferos.</a:t>
            </a:r>
            <a:endParaRPr lang="pt-BR" sz="2500" dirty="0">
              <a:solidFill>
                <a:srgbClr val="2C45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25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poluição provocada por toda a indústria extrativa, 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pt-BR" sz="25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causando doenças, em particular às crianças e jovens.</a:t>
            </a:r>
            <a:endParaRPr lang="pt-BR" sz="2500" dirty="0">
              <a:solidFill>
                <a:srgbClr val="2C45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25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 narcotráfico.</a:t>
            </a:r>
            <a:endParaRPr lang="pt-BR" sz="2500" dirty="0">
              <a:solidFill>
                <a:srgbClr val="2C45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t-BR" sz="2500" dirty="0">
                <a:solidFill>
                  <a:srgbClr val="2C451B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Os problemas sociais que acompanham com frequência tais situações, como o alcoolismo, a violência contra as mulheres, a exploração sexual, o tráfico de seres humanos, a perda da cultura e identidade originárias (língua, práticas espirituais e costumes) e a condição de pobreza no seu todo, à qual estão condenados os povos da Amazônia.</a:t>
            </a:r>
            <a:endParaRPr lang="pt-BR" sz="2500" dirty="0">
              <a:solidFill>
                <a:srgbClr val="2C45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6AF40A-BA4C-4E15-A9BB-B83614300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379" y="1857984"/>
            <a:ext cx="2457134" cy="29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73446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A7B3C56-D3D3-4844-8BF3-865575152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21232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438D29F-EF64-4D4C-A0E0-6F1B1AFF8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418351"/>
            <a:ext cx="4180817" cy="513607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95275B9-E76C-46E4-AE3F-1296D041D672}"/>
              </a:ext>
            </a:extLst>
          </p:cNvPr>
          <p:cNvSpPr/>
          <p:nvPr/>
        </p:nvSpPr>
        <p:spPr>
          <a:xfrm>
            <a:off x="2493818" y="238747"/>
            <a:ext cx="9512272" cy="6778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lnSpc>
                <a:spcPct val="107000"/>
              </a:lnSpc>
              <a:spcAft>
                <a:spcPts val="1800"/>
              </a:spcAft>
            </a:pPr>
            <a:r>
              <a:rPr lang="pt-BR" sz="4000" b="1" dirty="0">
                <a:solidFill>
                  <a:srgbClr val="11111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que a Amazônia?</a:t>
            </a:r>
            <a:endParaRPr lang="pt-BR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r" fontAlgn="base">
              <a:lnSpc>
                <a:spcPct val="107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2C451B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Os países amazônicos são Brasil, Bolívia, Colômbia, Equador, Peru, Venezuela, Suriname, Guiana e Guiana Francesa. </a:t>
            </a:r>
          </a:p>
          <a:p>
            <a:pPr marL="285750" indent="-285750" algn="r" fontAlgn="base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2C451B"/>
                </a:solidFill>
              </a:rPr>
              <a:t>Essa região é uma importante fonte de oxigênio </a:t>
            </a:r>
          </a:p>
          <a:p>
            <a:pPr algn="r" fontAlgn="base">
              <a:lnSpc>
                <a:spcPct val="107000"/>
              </a:lnSpc>
            </a:pPr>
            <a:r>
              <a:rPr lang="pt-BR" sz="3000" dirty="0">
                <a:solidFill>
                  <a:srgbClr val="2C451B"/>
                </a:solidFill>
              </a:rPr>
              <a:t>para toda a Terra, posto que ali se encontra </a:t>
            </a:r>
          </a:p>
          <a:p>
            <a:pPr algn="r" fontAlgn="base">
              <a:lnSpc>
                <a:spcPct val="107000"/>
              </a:lnSpc>
            </a:pPr>
            <a:r>
              <a:rPr lang="pt-BR" sz="3000" dirty="0">
                <a:solidFill>
                  <a:srgbClr val="2C451B"/>
                </a:solidFill>
              </a:rPr>
              <a:t>mais de um terço das reservas florestais</a:t>
            </a:r>
          </a:p>
          <a:p>
            <a:pPr algn="r" fontAlgn="base">
              <a:lnSpc>
                <a:spcPct val="107000"/>
              </a:lnSpc>
              <a:spcAft>
                <a:spcPts val="1200"/>
              </a:spcAft>
            </a:pPr>
            <a:r>
              <a:rPr lang="pt-BR" sz="3000" dirty="0">
                <a:solidFill>
                  <a:srgbClr val="2C451B"/>
                </a:solidFill>
              </a:rPr>
              <a:t> primárias do mundo.  É uma das maiores áreas de biodiversidade do planeta.</a:t>
            </a:r>
          </a:p>
          <a:p>
            <a:pPr marL="285750" indent="-285750" algn="r" fontAlgn="base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pt-BR" sz="3000" dirty="0">
                <a:solidFill>
                  <a:srgbClr val="2C451B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No total, são cerca de 34 milhões de pessoas, dos quais mais de 3 milhões são indígenas de 390 grupos étnicos diferentes</a:t>
            </a:r>
            <a:r>
              <a:rPr lang="pt-BR" sz="2800" dirty="0">
                <a:solidFill>
                  <a:srgbClr val="2C451B"/>
                </a:solidFill>
                <a:ea typeface="Times New Roman" panose="02020603050405020304" pitchFamily="18" charset="0"/>
                <a:cs typeface="Helvetica" panose="020B0604020202020204" pitchFamily="34" charset="0"/>
              </a:rPr>
              <a:t>.</a:t>
            </a:r>
            <a:endParaRPr lang="pt-BR" sz="2800" dirty="0">
              <a:solidFill>
                <a:srgbClr val="2C451B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17448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1842</Words>
  <Application>Microsoft Office PowerPoint</Application>
  <PresentationFormat>Widescreen</PresentationFormat>
  <Paragraphs>164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7" baseType="lpstr">
      <vt:lpstr>AcmeFont</vt:lpstr>
      <vt:lpstr>Arial</vt:lpstr>
      <vt:lpstr>Arial Narrow</vt:lpstr>
      <vt:lpstr>Calibri</vt:lpstr>
      <vt:lpstr>Calibri Light</vt:lpstr>
      <vt:lpstr>Helvetica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Lino Brunel</dc:creator>
  <cp:lastModifiedBy>Lino Brunel</cp:lastModifiedBy>
  <cp:revision>78</cp:revision>
  <dcterms:created xsi:type="dcterms:W3CDTF">2019-09-12T17:44:59Z</dcterms:created>
  <dcterms:modified xsi:type="dcterms:W3CDTF">2019-09-21T18:05:17Z</dcterms:modified>
</cp:coreProperties>
</file>