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76" r:id="rId11"/>
    <p:sldId id="266" r:id="rId12"/>
    <p:sldId id="268" r:id="rId13"/>
    <p:sldId id="272" r:id="rId14"/>
    <p:sldId id="273" r:id="rId15"/>
    <p:sldId id="274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IGREJA EM ESTADO PERMANENTE DE MISSÃO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1ª URGÊNCIA </a:t>
            </a:r>
          </a:p>
        </p:txBody>
      </p:sp>
    </p:spTree>
    <p:extLst>
      <p:ext uri="{BB962C8B-B14F-4D97-AF65-F5344CB8AC3E}">
        <p14:creationId xmlns:p14="http://schemas.microsoft.com/office/powerpoint/2010/main" val="2848802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Porque estamos falando no COMIDI em nossa diocese?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FF0000"/>
                </a:solidFill>
              </a:rPr>
              <a:t>COMIDI É UMA RESPOSTA A 1ª URGÊNCIA</a:t>
            </a:r>
          </a:p>
        </p:txBody>
      </p:sp>
    </p:spTree>
    <p:extLst>
      <p:ext uri="{BB962C8B-B14F-4D97-AF65-F5344CB8AC3E}">
        <p14:creationId xmlns:p14="http://schemas.microsoft.com/office/powerpoint/2010/main" val="1760237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QUAIS AS FINALIDADES DO COMIDI?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9530" y="1404730"/>
            <a:ext cx="9795082" cy="5453269"/>
          </a:xfrm>
        </p:spPr>
        <p:txBody>
          <a:bodyPr>
            <a:normAutofit fontScale="92500" lnSpcReduction="20000"/>
          </a:bodyPr>
          <a:lstStyle/>
          <a:p>
            <a:pPr lvl="1" algn="just">
              <a:lnSpc>
                <a:spcPts val="3700"/>
              </a:lnSpc>
              <a:defRPr/>
            </a:pPr>
            <a:r>
              <a:rPr lang="pt-BR" sz="2600" dirty="0"/>
              <a:t>Articula a dimensão missionária na diocese e nas paróquias.</a:t>
            </a:r>
          </a:p>
          <a:p>
            <a:pPr lvl="1" algn="just">
              <a:lnSpc>
                <a:spcPts val="3700"/>
              </a:lnSpc>
              <a:defRPr/>
            </a:pPr>
            <a:r>
              <a:rPr lang="pt-BR" sz="2600" dirty="0"/>
              <a:t>Mantém sempre viva a chama da </a:t>
            </a:r>
            <a:r>
              <a:rPr lang="pt-BR" sz="2600" dirty="0" err="1"/>
              <a:t>missionariedade</a:t>
            </a:r>
            <a:r>
              <a:rPr lang="pt-BR" sz="2600" dirty="0"/>
              <a:t> que desde o batismo foi infundida no coração de cada batizado.</a:t>
            </a:r>
          </a:p>
          <a:p>
            <a:pPr lvl="1" algn="just"/>
            <a:r>
              <a:rPr lang="pt-BR" altLang="pt-BR" sz="2600" dirty="0"/>
              <a:t>Faz com que a dimensão missionária perpasse todas as pastorais, movimentos e grupos existentes na diocese. </a:t>
            </a:r>
          </a:p>
          <a:p>
            <a:pPr lvl="1" algn="just"/>
            <a:r>
              <a:rPr lang="pt-BR" altLang="pt-BR" sz="2600" dirty="0"/>
              <a:t>Enriquece a vivência cristã com a espiritualidade missionária que motiva a fraternidade universal, desperta a dimensão profética da missão, o respeito às culturas, o diálogo ecumênico e </a:t>
            </a:r>
            <a:r>
              <a:rPr lang="pt-BR" altLang="pt-BR" sz="2600" dirty="0" err="1"/>
              <a:t>interreligioso</a:t>
            </a:r>
            <a:r>
              <a:rPr lang="pt-BR" altLang="pt-BR" sz="2600" dirty="0"/>
              <a:t>, o amor à ecologia.</a:t>
            </a:r>
          </a:p>
          <a:p>
            <a:pPr lvl="1" algn="just"/>
            <a:r>
              <a:rPr lang="pt-BR" altLang="pt-BR" sz="2600" dirty="0"/>
              <a:t>Estabelece prioridades e linhas de ação que deverão nortear a animação missionária na diocese.</a:t>
            </a: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5650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2ª - Construir um projeto de Igrejas Irmãs.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3200" dirty="0"/>
              <a:t>Paróquias irmãs;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3200" dirty="0"/>
              <a:t>Comunidades irmãs;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3200" dirty="0"/>
              <a:t>Com a participação dos padres;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3200" dirty="0"/>
              <a:t>Religiosos (as);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3200" dirty="0"/>
              <a:t>Leigos (casais, jovens);</a:t>
            </a:r>
          </a:p>
        </p:txBody>
      </p:sp>
    </p:spTree>
    <p:extLst>
      <p:ext uri="{BB962C8B-B14F-4D97-AF65-F5344CB8AC3E}">
        <p14:creationId xmlns:p14="http://schemas.microsoft.com/office/powerpoint/2010/main" val="3007982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Projeto em andamento: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75791"/>
            <a:ext cx="8915400" cy="4426226"/>
          </a:xfrm>
        </p:spPr>
        <p:txBody>
          <a:bodyPr/>
          <a:lstStyle/>
          <a:p>
            <a:r>
              <a:rPr lang="pt-BR" sz="2400" b="1" dirty="0"/>
              <a:t>Experiência missionária:</a:t>
            </a:r>
          </a:p>
          <a:p>
            <a:r>
              <a:rPr lang="pt-BR" sz="2400" b="1" dirty="0"/>
              <a:t>Quando? Entre os </a:t>
            </a:r>
            <a:r>
              <a:rPr lang="pt-BR" sz="2400" dirty="0"/>
              <a:t>08-19 de julho </a:t>
            </a:r>
          </a:p>
          <a:p>
            <a:r>
              <a:rPr lang="pt-BR" sz="2400" b="1" dirty="0"/>
              <a:t>Aonde? </a:t>
            </a:r>
            <a:r>
              <a:rPr lang="pt-BR" sz="2400" dirty="0"/>
              <a:t>Na paróquia de </a:t>
            </a:r>
            <a:r>
              <a:rPr lang="pt-BR" sz="2400" dirty="0" err="1"/>
              <a:t>Buritirama</a:t>
            </a:r>
            <a:r>
              <a:rPr lang="pt-BR" sz="2400" dirty="0"/>
              <a:t> – Diocese da </a:t>
            </a:r>
            <a:r>
              <a:rPr lang="pt-BR" sz="2400" dirty="0" err="1"/>
              <a:t>Brarra</a:t>
            </a:r>
            <a:r>
              <a:rPr lang="pt-BR" sz="2400" dirty="0"/>
              <a:t> – Bahia</a:t>
            </a:r>
          </a:p>
          <a:p>
            <a:r>
              <a:rPr lang="pt-BR" sz="2400" b="1" dirty="0"/>
              <a:t>Com quem?  </a:t>
            </a:r>
            <a:r>
              <a:rPr lang="pt-BR" sz="2400" dirty="0"/>
              <a:t>Arquidiocese de Florianópolis (+-10 vagas)</a:t>
            </a:r>
          </a:p>
          <a:p>
            <a:r>
              <a:rPr lang="pt-BR" sz="2400" b="1" dirty="0"/>
              <a:t>Quem irá? </a:t>
            </a:r>
            <a:r>
              <a:rPr lang="pt-BR" sz="2400" dirty="0"/>
              <a:t>Grupo da Paróquia N. Sra. Imaculada Conceição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0048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b="1" dirty="0"/>
              <a:t>3º - Construir um projeto diocesano de Santas Missões Populares </a:t>
            </a:r>
            <a:r>
              <a:rPr lang="pt-BR" b="1" cap="small" dirty="0"/>
              <a:t> </a:t>
            </a:r>
            <a:br>
              <a:rPr lang="pt-BR" b="1" cap="small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pt-BR" sz="2800" b="1" dirty="0"/>
              <a:t>O que são as MP?</a:t>
            </a:r>
          </a:p>
          <a:p>
            <a:pPr marL="0" indent="0" algn="just">
              <a:buNone/>
            </a:pPr>
            <a:r>
              <a:rPr lang="pt-BR" sz="2800" dirty="0"/>
              <a:t>As Santas Missões Populares querem atualizar a missão de Jesus hoje, levando em consideração a realidade sociocultural local. São um tempo especial de testemunho e anúncio do Evangelho, feito por numerosos missionários vindos da </a:t>
            </a:r>
            <a:r>
              <a:rPr lang="pt-BR" sz="2800"/>
              <a:t>própria comunidade.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4583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da SMP: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37252"/>
            <a:ext cx="8915400" cy="5194852"/>
          </a:xfrm>
        </p:spPr>
        <p:txBody>
          <a:bodyPr>
            <a:normAutofit/>
          </a:bodyPr>
          <a:lstStyle/>
          <a:p>
            <a:r>
              <a:rPr lang="pt-BR" b="1" dirty="0"/>
              <a:t>1. OBJETIVO PESSOAL - DAR SENTIDO VERDADEIRO À VIDA  </a:t>
            </a:r>
          </a:p>
          <a:p>
            <a:pPr marL="0" indent="0">
              <a:buNone/>
            </a:pPr>
            <a:r>
              <a:rPr lang="pt-BR" dirty="0"/>
              <a:t>Crescer cada vez mais no seguimento e no testemunho missionário de Jesus de Nazaré, nosso único Mestre e Senhor, à medida que valoriza tudo o que há de bom nas pessoas, para engajá-las nas comunidades eclesial e social, dando assim sentido verdadeiro à vida. </a:t>
            </a:r>
          </a:p>
          <a:p>
            <a:r>
              <a:rPr lang="pt-BR" b="1" dirty="0"/>
              <a:t>2. OBJETIVO ECLESIAL - PARÓQUIA, COMUNIDADE DE COMUNIDADES  </a:t>
            </a:r>
          </a:p>
          <a:p>
            <a:pPr marL="0" indent="0">
              <a:buNone/>
            </a:pPr>
            <a:r>
              <a:rPr lang="pt-BR" dirty="0"/>
              <a:t>Transformar cada paróquia em comunidades acolhedoras, missionárias, unidas, solidárias e participativas. Comunidades que estudem e encarnem o Evangelho, para redescobrir o sentido da vida, indo ao encontro dos afastados e dos necessitados.</a:t>
            </a:r>
          </a:p>
          <a:p>
            <a:r>
              <a:rPr lang="pt-BR" b="1" dirty="0"/>
              <a:t>3. OBJETIVO SOCIAL - VIDA E DIGNIDADE PARA TODOS  </a:t>
            </a:r>
          </a:p>
          <a:p>
            <a:pPr marL="0" indent="0">
              <a:buNone/>
            </a:pPr>
            <a:r>
              <a:rPr lang="pt-BR" dirty="0"/>
              <a:t>Continuar juntos na construção de uma sociedade justa e solidária, que denuncie a corrupção, a desonestidade e a idolatria do consumismo; cuide do planeta Terra, casa de todos, para que haja dignidade e vida em abundância</a:t>
            </a:r>
          </a:p>
        </p:txBody>
      </p:sp>
    </p:spTree>
    <p:extLst>
      <p:ext uri="{BB962C8B-B14F-4D97-AF65-F5344CB8AC3E}">
        <p14:creationId xmlns:p14="http://schemas.microsoft.com/office/powerpoint/2010/main" val="1395818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Outros projetos: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36035"/>
            <a:ext cx="8915400" cy="49033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marL="0" lvl="0" indent="0">
              <a:buNone/>
            </a:pPr>
            <a:r>
              <a:rPr lang="pt-BR" sz="3200" b="1" dirty="0"/>
              <a:t>4º - </a:t>
            </a:r>
            <a:r>
              <a:rPr lang="pt-BR" sz="3200" dirty="0"/>
              <a:t>Realizando formação específica sobre a </a:t>
            </a:r>
            <a:r>
              <a:rPr lang="pt-BR" sz="3200" dirty="0" err="1"/>
              <a:t>missionariedade</a:t>
            </a:r>
            <a:r>
              <a:rPr lang="pt-BR" sz="3200" dirty="0"/>
              <a:t> da Igreja;</a:t>
            </a:r>
          </a:p>
          <a:p>
            <a:pPr marL="0" lvl="0" indent="0">
              <a:buNone/>
            </a:pPr>
            <a:r>
              <a:rPr lang="pt-BR" sz="3200" b="1" dirty="0"/>
              <a:t>5º - </a:t>
            </a:r>
            <a:r>
              <a:rPr lang="pt-BR" sz="3200" dirty="0"/>
              <a:t>Imprimindo a marca de uma Igreja Missionária em todos os segmentos pastorais e escolas de formação nos diferentes níveis;</a:t>
            </a:r>
          </a:p>
          <a:p>
            <a:pPr marL="0" lvl="0" indent="0">
              <a:buNone/>
            </a:pPr>
            <a:r>
              <a:rPr lang="pt-BR" sz="3200" b="1" dirty="0"/>
              <a:t>6º - </a:t>
            </a:r>
            <a:r>
              <a:rPr lang="pt-BR" sz="3200" dirty="0"/>
              <a:t>Assumindo um projeto de Igrejas Irmãs “ad gentes”.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0444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dirty="0"/>
              <a:t>Quem quer fazer parte da Comissão?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2081" y="1630017"/>
            <a:ext cx="6736891" cy="5035826"/>
          </a:xfrm>
        </p:spPr>
      </p:pic>
      <p:sp>
        <p:nvSpPr>
          <p:cNvPr id="3" name="Retângulo 2"/>
          <p:cNvSpPr/>
          <p:nvPr/>
        </p:nvSpPr>
        <p:spPr>
          <a:xfrm>
            <a:off x="8892209" y="2383734"/>
            <a:ext cx="2796208" cy="3528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1ª - Reunião</a:t>
            </a:r>
          </a:p>
          <a:p>
            <a:pPr algn="ctr"/>
            <a:r>
              <a:rPr lang="pt-BR" sz="2400" dirty="0"/>
              <a:t>Dia: 29 de março</a:t>
            </a:r>
          </a:p>
          <a:p>
            <a:pPr algn="ctr"/>
            <a:r>
              <a:rPr lang="pt-BR" sz="2400" dirty="0"/>
              <a:t>Local: Cúria</a:t>
            </a:r>
          </a:p>
          <a:p>
            <a:pPr algn="ctr"/>
            <a:r>
              <a:rPr lang="pt-BR" sz="2400" dirty="0"/>
              <a:t>Horário</a:t>
            </a:r>
            <a:r>
              <a:rPr lang="pt-BR" sz="2400"/>
              <a:t>: 19h30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8069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t-BR" b="1" dirty="0"/>
              <a:t>Projetos Aprovados e Acolhidos</a:t>
            </a:r>
            <a:br>
              <a:rPr lang="pt-BR" b="1" dirty="0"/>
            </a:br>
            <a:r>
              <a:rPr lang="pt-BR" b="1" dirty="0"/>
              <a:t>Nível Diocesano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pt-BR" sz="2800" b="1" u="sng" cap="small" dirty="0"/>
              <a:t>Projeto 1:</a:t>
            </a:r>
            <a:r>
              <a:rPr lang="pt-BR" sz="2800" b="1" dirty="0"/>
              <a:t> </a:t>
            </a:r>
            <a:r>
              <a:rPr lang="pt-BR" sz="2800" dirty="0"/>
              <a:t>Incorporação das Novas Diretrizes ao Plano Diocesano de Pastoral</a:t>
            </a:r>
          </a:p>
          <a:p>
            <a:pPr lvl="0" algn="ctr"/>
            <a:r>
              <a:rPr lang="pt-BR" sz="2800" b="1" u="sng" cap="small" dirty="0"/>
              <a:t>Projeto 2:</a:t>
            </a:r>
            <a:r>
              <a:rPr lang="pt-BR" sz="2800" b="1" dirty="0"/>
              <a:t> </a:t>
            </a:r>
            <a:r>
              <a:rPr lang="pt-BR" sz="2800" dirty="0"/>
              <a:t>Celebração do Ano Santo da Misericórdia</a:t>
            </a:r>
          </a:p>
          <a:p>
            <a:pPr lvl="0" algn="ctr"/>
            <a:r>
              <a:rPr lang="pt-BR" sz="2800" b="1" u="sng" cap="small" dirty="0"/>
              <a:t>Projeto 3:</a:t>
            </a:r>
            <a:r>
              <a:rPr lang="pt-BR" sz="2800" b="1" dirty="0"/>
              <a:t> </a:t>
            </a:r>
            <a:r>
              <a:rPr lang="pt-BR" sz="2800" dirty="0"/>
              <a:t>Rota 300</a:t>
            </a:r>
          </a:p>
          <a:p>
            <a:pPr lvl="0" algn="ctr"/>
            <a:r>
              <a:rPr lang="pt-BR" sz="2800" b="1" u="sng" cap="small" dirty="0"/>
              <a:t>Projeto 4:</a:t>
            </a:r>
            <a:r>
              <a:rPr lang="pt-BR" sz="2800" b="1" dirty="0"/>
              <a:t> </a:t>
            </a:r>
            <a:r>
              <a:rPr lang="pt-BR" sz="2800" dirty="0"/>
              <a:t>Ações para 2016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434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u="sng" cap="small" dirty="0"/>
              <a:t>Projeto 1:</a:t>
            </a:r>
            <a:r>
              <a:rPr lang="pt-BR" b="1" dirty="0"/>
              <a:t> </a:t>
            </a:r>
            <a:r>
              <a:rPr lang="pt-BR" dirty="0"/>
              <a:t>Incorporação das Novas Diretrizes ao PDP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40697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i="1" cap="small" dirty="0"/>
              <a:t>AS 5 URGÊNCIA DA AÇÃO EVANGELIZADORA</a:t>
            </a:r>
          </a:p>
          <a:p>
            <a:r>
              <a:rPr lang="pt-BR" sz="2400" b="1" i="1" cap="small" dirty="0"/>
              <a:t>1</a:t>
            </a:r>
            <a:r>
              <a:rPr lang="pt-BR" sz="2400" b="1" i="1" dirty="0"/>
              <a:t>:</a:t>
            </a:r>
            <a:r>
              <a:rPr lang="pt-BR" sz="2400" b="1" dirty="0"/>
              <a:t> Igreja em estado permanente de missão</a:t>
            </a:r>
            <a:endParaRPr lang="pt-BR" sz="2400" dirty="0"/>
          </a:p>
          <a:p>
            <a:r>
              <a:rPr lang="pt-BR" sz="2400" b="1" i="1" cap="small" dirty="0"/>
              <a:t>2</a:t>
            </a:r>
            <a:r>
              <a:rPr lang="pt-BR" sz="2400" b="1" dirty="0"/>
              <a:t>: Igreja: casa de iniciação à vida cristã</a:t>
            </a:r>
            <a:endParaRPr lang="pt-BR" sz="2400" dirty="0"/>
          </a:p>
          <a:p>
            <a:r>
              <a:rPr lang="pt-BR" sz="2400" b="1" i="1" cap="small" dirty="0"/>
              <a:t>3: </a:t>
            </a:r>
            <a:r>
              <a:rPr lang="pt-BR" sz="2400" b="1" dirty="0"/>
              <a:t>Igreja: lugar de animação bíblica da vida e da pastoral</a:t>
            </a:r>
            <a:endParaRPr lang="pt-BR" sz="2400" dirty="0"/>
          </a:p>
          <a:p>
            <a:r>
              <a:rPr lang="pt-BR" sz="2400" b="1" i="1" cap="small" dirty="0"/>
              <a:t>4:</a:t>
            </a:r>
            <a:r>
              <a:rPr lang="pt-BR" sz="2400" dirty="0"/>
              <a:t> </a:t>
            </a:r>
            <a:r>
              <a:rPr lang="pt-BR" sz="2400" b="1" dirty="0"/>
              <a:t>Igreja: comunidade de comunidades</a:t>
            </a:r>
            <a:endParaRPr lang="pt-BR" sz="2400" dirty="0"/>
          </a:p>
          <a:p>
            <a:r>
              <a:rPr lang="pt-BR" sz="2400" b="1" i="1" cap="small" dirty="0"/>
              <a:t>5:</a:t>
            </a:r>
            <a:r>
              <a:rPr lang="pt-BR" sz="2400" dirty="0"/>
              <a:t> </a:t>
            </a:r>
            <a:r>
              <a:rPr lang="pt-BR" sz="2400" b="1" dirty="0"/>
              <a:t>Igreja:  a serviço da vida plena para todos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2499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 QUE SIGNIFICA: </a:t>
            </a:r>
            <a:r>
              <a:rPr lang="pt-BR" b="1" dirty="0"/>
              <a:t>Igreja em estado permanente de missão</a:t>
            </a:r>
            <a:r>
              <a:rPr lang="pt-BR" dirty="0"/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26017" y="2090531"/>
            <a:ext cx="4041913" cy="4573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dirty="0"/>
              <a:t>A Igreja é missionária por natureza. Em toda a sua história, nunca deixou de ser missionária (DGAE</a:t>
            </a:r>
            <a:r>
              <a:rPr lang="pt-BR" sz="3600" b="1" dirty="0"/>
              <a:t> </a:t>
            </a:r>
            <a:r>
              <a:rPr lang="pt-BR" sz="3600" dirty="0"/>
              <a:t>35</a:t>
            </a:r>
            <a:r>
              <a:rPr lang="pt-BR" sz="3600" b="1" dirty="0"/>
              <a:t>)</a:t>
            </a:r>
            <a:r>
              <a:rPr lang="pt-BR" sz="3600" dirty="0"/>
              <a:t>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36" y="2090531"/>
            <a:ext cx="6864212" cy="4573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846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que é urgente?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11548" y="1692964"/>
            <a:ext cx="3593063" cy="48271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/>
              <a:t>É a necessidade de anunciar o Evangelho com </a:t>
            </a:r>
            <a:r>
              <a:rPr lang="pt-BR" sz="2800" b="1" dirty="0"/>
              <a:t>renovado ardor missionário, </a:t>
            </a:r>
            <a:r>
              <a:rPr lang="pt-BR" sz="2800" dirty="0"/>
              <a:t>perante os graves problemas éticos e os desafios pastorais da realidade brasileira (DGAE</a:t>
            </a:r>
            <a:r>
              <a:rPr lang="pt-BR" sz="2800" b="1" dirty="0"/>
              <a:t> </a:t>
            </a:r>
            <a:r>
              <a:rPr lang="pt-BR" sz="2800" dirty="0"/>
              <a:t>37</a:t>
            </a:r>
            <a:r>
              <a:rPr lang="pt-BR" sz="2800" b="1" dirty="0"/>
              <a:t>)</a:t>
            </a:r>
            <a:r>
              <a:rPr lang="pt-BR" sz="2800" dirty="0"/>
              <a:t>. 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75" y="1692965"/>
            <a:ext cx="6593993" cy="494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3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que é urgente?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79374" y="1497497"/>
            <a:ext cx="4691269" cy="51617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/>
              <a:t>É a coragem de alcançar todas as “periferias” que precisam da luz do Evangelho</a:t>
            </a:r>
            <a:r>
              <a:rPr lang="pt-BR" sz="2800" dirty="0"/>
              <a:t>, pois o distanciamento da vida em Jesus Cristo traz graves consequências para toda a humanidade como o desrespeito e destruição da vida (DGAE 36, 39).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7235" y="1158316"/>
            <a:ext cx="3644348" cy="550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85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123" y="624110"/>
            <a:ext cx="10762490" cy="1280890"/>
          </a:xfrm>
        </p:spPr>
        <p:txBody>
          <a:bodyPr/>
          <a:lstStyle/>
          <a:p>
            <a:pPr algn="ctr"/>
            <a:r>
              <a:rPr lang="pt-BR" b="1" dirty="0"/>
              <a:t>O que é urgente?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35986" y="1550879"/>
            <a:ext cx="3743339" cy="49430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200" dirty="0"/>
              <a:t>Pensar estruturas pastorais que favoreçam a missão e em impregnar todas as estruturas eclesiais da </a:t>
            </a:r>
            <a:r>
              <a:rPr lang="pt-BR" sz="3200" b="1" dirty="0"/>
              <a:t>consciência missionária </a:t>
            </a:r>
            <a:r>
              <a:rPr lang="pt-BR" sz="3200" dirty="0"/>
              <a:t>(DGAE</a:t>
            </a:r>
            <a:r>
              <a:rPr lang="pt-BR" sz="3200" b="1" dirty="0"/>
              <a:t> </a:t>
            </a:r>
            <a:r>
              <a:rPr lang="pt-BR" sz="3200" dirty="0"/>
              <a:t>40</a:t>
            </a:r>
            <a:r>
              <a:rPr lang="pt-BR" sz="3200" b="1" dirty="0"/>
              <a:t>)</a:t>
            </a:r>
            <a:r>
              <a:rPr lang="pt-BR" sz="3200" dirty="0"/>
              <a:t>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191" y="1550880"/>
            <a:ext cx="5307120" cy="530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01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1565" y="624110"/>
            <a:ext cx="9583047" cy="1280890"/>
          </a:xfrm>
        </p:spPr>
        <p:txBody>
          <a:bodyPr/>
          <a:lstStyle/>
          <a:p>
            <a:r>
              <a:rPr lang="pt-BR" b="1" dirty="0"/>
              <a:t>IGREJA – MISSIONÁRIA = IGREJA EM SAÍDA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3870" y="1434702"/>
            <a:ext cx="7478436" cy="5608828"/>
          </a:xfrm>
        </p:spPr>
      </p:pic>
    </p:spTree>
    <p:extLst>
      <p:ext uri="{BB962C8B-B14F-4D97-AF65-F5344CB8AC3E}">
        <p14:creationId xmlns:p14="http://schemas.microsoft.com/office/powerpoint/2010/main" val="343401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Propostas de ação: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69775"/>
            <a:ext cx="8915400" cy="4943060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/>
              <a:t>1ª - Articular o COMIDI: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rgbClr val="FF0000"/>
                </a:solidFill>
              </a:rPr>
              <a:t>O que é o COMIDI?</a:t>
            </a:r>
          </a:p>
          <a:p>
            <a:pPr marL="0" indent="0">
              <a:buNone/>
            </a:pPr>
            <a:r>
              <a:rPr lang="pt-PT" sz="2800" dirty="0"/>
              <a:t>É uma Comissão que atua no nível diocesano e formado por um grupo de pessoas (ordenados, consagrados e leigos) que tem o compromisso de ajudar os cristãos a viver a dimensão missionária do seu batismo. Não é uma pastoral a mais e sim um meio para despertar o ardor missionário em todos os batizados que estão engajados nas pastorais, nos movimentos e organismos.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4223881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591</TotalTime>
  <Words>830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Wingdings</vt:lpstr>
      <vt:lpstr>Wingdings 3</vt:lpstr>
      <vt:lpstr>Cacho</vt:lpstr>
      <vt:lpstr>IGREJA EM ESTADO PERMANENTE DE MISSÃO</vt:lpstr>
      <vt:lpstr>Projetos Aprovados e Acolhidos Nível Diocesano</vt:lpstr>
      <vt:lpstr>Projeto 1: Incorporação das Novas Diretrizes ao PDP</vt:lpstr>
      <vt:lpstr>O QUE SIGNIFICA: Igreja em estado permanente de missão?</vt:lpstr>
      <vt:lpstr>O que é urgente?</vt:lpstr>
      <vt:lpstr>O que é urgente?</vt:lpstr>
      <vt:lpstr>O que é urgente?</vt:lpstr>
      <vt:lpstr>IGREJA – MISSIONÁRIA = IGREJA EM SAÍDA</vt:lpstr>
      <vt:lpstr>Propostas de ação:</vt:lpstr>
      <vt:lpstr>Porque estamos falando no COMIDI em nossa diocese?</vt:lpstr>
      <vt:lpstr>QUAIS AS FINALIDADES DO COMIDI?</vt:lpstr>
      <vt:lpstr>2ª - Construir um projeto de Igrejas Irmãs.</vt:lpstr>
      <vt:lpstr>Projeto em andamento:</vt:lpstr>
      <vt:lpstr>3º - Construir um projeto diocesano de Santas Missões Populares   </vt:lpstr>
      <vt:lpstr>Objetivos da SMP:</vt:lpstr>
      <vt:lpstr>Outros projetos:</vt:lpstr>
      <vt:lpstr>Quem quer fazer parte da Comissão?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COMIDI Comissão Missionária Diocesana</dc:title>
  <dc:creator>Rodrigo J. da Silva</dc:creator>
  <cp:lastModifiedBy>Rodrigo J. da Silva</cp:lastModifiedBy>
  <cp:revision>29</cp:revision>
  <dcterms:created xsi:type="dcterms:W3CDTF">2016-02-28T13:27:23Z</dcterms:created>
  <dcterms:modified xsi:type="dcterms:W3CDTF">2016-03-17T11:45:13Z</dcterms:modified>
</cp:coreProperties>
</file>