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61"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8" r:id="rId18"/>
    <p:sldId id="275" r:id="rId19"/>
    <p:sldId id="276" r:id="rId20"/>
    <p:sldId id="281" r:id="rId21"/>
    <p:sldId id="282" r:id="rId22"/>
    <p:sldId id="283" r:id="rId23"/>
    <p:sldId id="284" r:id="rId24"/>
    <p:sldId id="285" r:id="rId25"/>
    <p:sldId id="286" r:id="rId26"/>
    <p:sldId id="287" r:id="rId27"/>
    <p:sldId id="288" r:id="rId28"/>
    <p:sldId id="289" r:id="rId2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00CC"/>
    <a:srgbClr val="333399"/>
    <a:srgbClr val="6600FF"/>
    <a:srgbClr val="000B76"/>
    <a:srgbClr val="000746"/>
    <a:srgbClr val="280F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6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7B22B-FADC-4E87-B6BE-30F1C4B1A820}" type="datetimeFigureOut">
              <a:rPr lang="pt-BR" smtClean="0"/>
              <a:t>14/06/2018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A300A8-DB0F-42D4-8E13-1C2B7CDE3100}" type="slidenum">
              <a:rPr lang="pt-BR" smtClean="0"/>
              <a:t>‹nº›</a:t>
            </a:fld>
            <a:endParaRPr lang="pt-BR"/>
          </a:p>
        </p:txBody>
      </p:sp>
    </p:spTree>
    <p:extLst>
      <p:ext uri="{BB962C8B-B14F-4D97-AF65-F5344CB8AC3E}">
        <p14:creationId xmlns:p14="http://schemas.microsoft.com/office/powerpoint/2010/main" val="334359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9A300A8-DB0F-42D4-8E13-1C2B7CDE3100}" type="slidenum">
              <a:rPr lang="pt-BR" smtClean="0"/>
              <a:t>13</a:t>
            </a:fld>
            <a:endParaRPr lang="pt-BR"/>
          </a:p>
        </p:txBody>
      </p:sp>
    </p:spTree>
    <p:extLst>
      <p:ext uri="{BB962C8B-B14F-4D97-AF65-F5344CB8AC3E}">
        <p14:creationId xmlns:p14="http://schemas.microsoft.com/office/powerpoint/2010/main" val="124484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9B76294-6FC8-4542-9916-4C3EAF48A8EB}" type="datetimeFigureOut">
              <a:rPr lang="pt-BR" smtClean="0"/>
              <a:t>14/06/2018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51361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9B76294-6FC8-4542-9916-4C3EAF48A8EB}" type="datetimeFigureOut">
              <a:rPr lang="pt-BR" smtClean="0"/>
              <a:t>14/06/2018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414536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9B76294-6FC8-4542-9916-4C3EAF48A8EB}" type="datetimeFigureOut">
              <a:rPr lang="pt-BR" smtClean="0"/>
              <a:t>14/06/2018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190352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9B76294-6FC8-4542-9916-4C3EAF48A8EB}" type="datetimeFigureOut">
              <a:rPr lang="pt-BR" smtClean="0"/>
              <a:t>14/06/2018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32722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9B76294-6FC8-4542-9916-4C3EAF48A8EB}" type="datetimeFigureOut">
              <a:rPr lang="pt-BR" smtClean="0"/>
              <a:t>14/06/2018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226254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9B76294-6FC8-4542-9916-4C3EAF48A8EB}" type="datetimeFigureOut">
              <a:rPr lang="pt-BR" smtClean="0"/>
              <a:t>14/06/2018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2266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9B76294-6FC8-4542-9916-4C3EAF48A8EB}" type="datetimeFigureOut">
              <a:rPr lang="pt-BR" smtClean="0"/>
              <a:t>14/06/2018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248963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9B76294-6FC8-4542-9916-4C3EAF48A8EB}" type="datetimeFigureOut">
              <a:rPr lang="pt-BR" smtClean="0"/>
              <a:t>14/06/2018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1723077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9B76294-6FC8-4542-9916-4C3EAF48A8EB}" type="datetimeFigureOut">
              <a:rPr lang="pt-BR" smtClean="0"/>
              <a:t>14/06/2018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92292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9B76294-6FC8-4542-9916-4C3EAF48A8EB}" type="datetimeFigureOut">
              <a:rPr lang="pt-BR" smtClean="0"/>
              <a:t>14/06/2018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204955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9B76294-6FC8-4542-9916-4C3EAF48A8EB}" type="datetimeFigureOut">
              <a:rPr lang="pt-BR" smtClean="0"/>
              <a:t>14/06/2018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F93C202-F29D-4680-A68C-946DF5AD7FCB}" type="slidenum">
              <a:rPr lang="pt-BR" smtClean="0"/>
              <a:t>‹nº›</a:t>
            </a:fld>
            <a:endParaRPr lang="pt-BR"/>
          </a:p>
        </p:txBody>
      </p:sp>
    </p:spTree>
    <p:extLst>
      <p:ext uri="{BB962C8B-B14F-4D97-AF65-F5344CB8AC3E}">
        <p14:creationId xmlns:p14="http://schemas.microsoft.com/office/powerpoint/2010/main" val="19594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76294-6FC8-4542-9916-4C3EAF48A8EB}" type="datetimeFigureOut">
              <a:rPr lang="pt-BR" smtClean="0"/>
              <a:t>14/06/2018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3C202-F29D-4680-A68C-946DF5AD7FCB}" type="slidenum">
              <a:rPr lang="pt-BR" smtClean="0"/>
              <a:t>‹nº›</a:t>
            </a:fld>
            <a:endParaRPr lang="pt-BR"/>
          </a:p>
        </p:txBody>
      </p:sp>
    </p:spTree>
    <p:extLst>
      <p:ext uri="{BB962C8B-B14F-4D97-AF65-F5344CB8AC3E}">
        <p14:creationId xmlns:p14="http://schemas.microsoft.com/office/powerpoint/2010/main" val="1518129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vaticannews.va/"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AutoShape 6" descr="Resultado de imagem para associaÃ§Ã£o santas missÃµes popula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8" descr="Resultado de imagem para associaÃ§Ã£o santas missÃµes popular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0" name="Retângulo 9"/>
          <p:cNvSpPr/>
          <p:nvPr/>
        </p:nvSpPr>
        <p:spPr>
          <a:xfrm>
            <a:off x="0" y="2143532"/>
            <a:ext cx="9144000" cy="4725144"/>
          </a:xfrm>
          <a:prstGeom prst="rect">
            <a:avLst/>
          </a:prstGeom>
          <a:solidFill>
            <a:schemeClr val="bg1"/>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spcAft>
                <a:spcPts val="3600"/>
              </a:spcAft>
            </a:pPr>
            <a:r>
              <a:rPr lang="pt-BR" sz="4000" b="1" dirty="0">
                <a:solidFill>
                  <a:srgbClr val="000099"/>
                </a:solidFill>
                <a:effectLst>
                  <a:outerShdw blurRad="38100" dist="38100" dir="2700000" algn="tl">
                    <a:srgbClr val="000000">
                      <a:alpha val="43137"/>
                    </a:srgbClr>
                  </a:outerShdw>
                </a:effectLst>
              </a:rPr>
              <a:t>UMA BELA PROPOSTA</a:t>
            </a:r>
          </a:p>
          <a:p>
            <a:pPr algn="r"/>
            <a:r>
              <a:rPr lang="pt-BR" sz="4000" b="1" dirty="0">
                <a:solidFill>
                  <a:srgbClr val="0070C0"/>
                </a:solidFill>
              </a:rPr>
              <a:t>PEQUENAS COMUNIDADES </a:t>
            </a:r>
            <a:endParaRPr lang="pt-BR" sz="4000" dirty="0">
              <a:solidFill>
                <a:srgbClr val="0070C0"/>
              </a:solidFill>
            </a:endParaRPr>
          </a:p>
          <a:p>
            <a:pPr algn="r"/>
            <a:r>
              <a:rPr lang="pt-BR" sz="4000" b="1" dirty="0">
                <a:solidFill>
                  <a:srgbClr val="0070C0"/>
                </a:solidFill>
              </a:rPr>
              <a:t>DE </a:t>
            </a:r>
            <a:r>
              <a:rPr lang="pt-BR" sz="4000" b="1" dirty="0" smtClean="0">
                <a:solidFill>
                  <a:srgbClr val="0070C0"/>
                </a:solidFill>
              </a:rPr>
              <a:t>DISCÍPULOS</a:t>
            </a:r>
          </a:p>
          <a:p>
            <a:pPr algn="r"/>
            <a:r>
              <a:rPr lang="pt-BR" sz="4000" b="1" dirty="0" smtClean="0">
                <a:solidFill>
                  <a:srgbClr val="0070C0"/>
                </a:solidFill>
              </a:rPr>
              <a:t> </a:t>
            </a:r>
            <a:r>
              <a:rPr lang="pt-BR" sz="4000" b="1" dirty="0">
                <a:solidFill>
                  <a:srgbClr val="0070C0"/>
                </a:solidFill>
              </a:rPr>
              <a:t>E DE </a:t>
            </a:r>
            <a:r>
              <a:rPr lang="pt-BR" sz="4000" b="1" dirty="0" smtClean="0">
                <a:solidFill>
                  <a:srgbClr val="0070C0"/>
                </a:solidFill>
              </a:rPr>
              <a:t>DISCÍPULAS</a:t>
            </a:r>
          </a:p>
          <a:p>
            <a:pPr algn="r"/>
            <a:r>
              <a:rPr lang="pt-BR" sz="4000" b="1" dirty="0" smtClean="0">
                <a:solidFill>
                  <a:srgbClr val="0070C0"/>
                </a:solidFill>
              </a:rPr>
              <a:t> </a:t>
            </a:r>
            <a:r>
              <a:rPr lang="pt-BR" sz="4000" b="1" dirty="0">
                <a:solidFill>
                  <a:srgbClr val="0070C0"/>
                </a:solidFill>
              </a:rPr>
              <a:t>DE JESUS DE NAZARÉ, </a:t>
            </a:r>
            <a:endParaRPr lang="pt-BR" sz="4000" b="1" dirty="0" smtClean="0">
              <a:solidFill>
                <a:srgbClr val="0070C0"/>
              </a:solidFill>
            </a:endParaRPr>
          </a:p>
          <a:p>
            <a:pPr algn="r"/>
            <a:r>
              <a:rPr lang="pt-BR" sz="4000" b="1" dirty="0" smtClean="0">
                <a:solidFill>
                  <a:srgbClr val="0070C0"/>
                </a:solidFill>
              </a:rPr>
              <a:t>MESTRE </a:t>
            </a:r>
            <a:r>
              <a:rPr lang="pt-BR" sz="4000" b="1" dirty="0">
                <a:solidFill>
                  <a:srgbClr val="0070C0"/>
                </a:solidFill>
              </a:rPr>
              <a:t>E SENHOR</a:t>
            </a:r>
            <a:endParaRPr lang="pt-BR" sz="4000" dirty="0">
              <a:solidFill>
                <a:srgbClr val="0070C0"/>
              </a:solidFill>
            </a:endParaRPr>
          </a:p>
          <a:p>
            <a:pPr algn="ctr"/>
            <a:endParaRPr lang="pt-BR" dirty="0"/>
          </a:p>
        </p:txBody>
      </p:sp>
      <p:pic>
        <p:nvPicPr>
          <p:cNvPr id="16" name="Imagem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87" y="108164"/>
            <a:ext cx="8988425" cy="182469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3" descr="C:\Users\Padre Lino\Downloads\download smp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80886"/>
            <a:ext cx="3270076" cy="3270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538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542039"/>
            <a:ext cx="8856984" cy="5315962"/>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pPr algn="just"/>
            <a:r>
              <a:rPr lang="pt-BR" sz="3600" b="1" dirty="0">
                <a:solidFill>
                  <a:srgbClr val="000B76"/>
                </a:solidFill>
              </a:rPr>
              <a:t>4</a:t>
            </a:r>
            <a:r>
              <a:rPr lang="pt-BR" sz="3600" b="1" dirty="0" smtClean="0">
                <a:solidFill>
                  <a:srgbClr val="000B76"/>
                </a:solidFill>
              </a:rPr>
              <a:t>. </a:t>
            </a:r>
            <a:r>
              <a:rPr lang="pt-BR" sz="4000" b="1" dirty="0">
                <a:solidFill>
                  <a:srgbClr val="000099"/>
                </a:solidFill>
                <a:effectLst>
                  <a:outerShdw blurRad="38100" dist="38100" dir="2700000" algn="tl">
                    <a:srgbClr val="000000">
                      <a:alpha val="43137"/>
                    </a:srgbClr>
                  </a:outerShdw>
                </a:effectLst>
              </a:rPr>
              <a:t>Oração – invocação ao Espírito Santo</a:t>
            </a:r>
            <a:r>
              <a:rPr lang="pt-BR" sz="4000" dirty="0"/>
              <a:t>. </a:t>
            </a:r>
            <a:r>
              <a:rPr lang="pt-BR" sz="4000" b="1" dirty="0">
                <a:solidFill>
                  <a:srgbClr val="000746"/>
                </a:solidFill>
              </a:rPr>
              <a:t>Sem comunhão profunda com a Trindade Santa, não dá para entender a Palavra de Deus</a:t>
            </a:r>
            <a:r>
              <a:rPr lang="pt-BR" sz="4000" b="1" dirty="0" smtClean="0">
                <a:solidFill>
                  <a:srgbClr val="000746"/>
                </a:solidFill>
              </a:rPr>
              <a:t>.</a:t>
            </a:r>
            <a:endParaRPr lang="pt-BR" sz="3600" b="1" dirty="0">
              <a:solidFill>
                <a:srgbClr val="000746"/>
              </a:solidFill>
              <a:latin typeface="Arial Narrow" panose="020B0606020202030204" pitchFamily="34" charset="0"/>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4053146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542039"/>
            <a:ext cx="8856984" cy="5315962"/>
          </a:xfrm>
        </p:spPr>
        <p:txBody>
          <a:bodyPr>
            <a:normAutofit fontScale="92500" lnSpcReduction="20000"/>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pPr algn="just"/>
            <a:r>
              <a:rPr lang="pt-BR" sz="3900" b="1" dirty="0" smtClean="0">
                <a:solidFill>
                  <a:srgbClr val="000B76"/>
                </a:solidFill>
              </a:rPr>
              <a:t>5</a:t>
            </a:r>
            <a:r>
              <a:rPr lang="pt-BR" sz="3900" b="1" dirty="0" smtClean="0">
                <a:solidFill>
                  <a:srgbClr val="000099"/>
                </a:solidFill>
                <a:effectLst>
                  <a:outerShdw blurRad="38100" dist="38100" dir="2700000" algn="tl">
                    <a:srgbClr val="000000">
                      <a:alpha val="43137"/>
                    </a:srgbClr>
                  </a:outerShdw>
                </a:effectLst>
              </a:rPr>
              <a:t>. </a:t>
            </a:r>
            <a:r>
              <a:rPr lang="pt-BR" sz="4300" b="1" dirty="0">
                <a:solidFill>
                  <a:srgbClr val="000099"/>
                </a:solidFill>
                <a:effectLst>
                  <a:outerShdw blurRad="38100" dist="38100" dir="2700000" algn="tl">
                    <a:srgbClr val="000000">
                      <a:alpha val="43137"/>
                    </a:srgbClr>
                  </a:outerShdw>
                </a:effectLst>
              </a:rPr>
              <a:t>Leitura atenta do trecho do Evangelho do ano litúrgico</a:t>
            </a:r>
            <a:r>
              <a:rPr lang="pt-BR" sz="4000" dirty="0">
                <a:solidFill>
                  <a:srgbClr val="000099"/>
                </a:solidFill>
                <a:effectLst>
                  <a:outerShdw blurRad="38100" dist="38100" dir="2700000" algn="tl">
                    <a:srgbClr val="000000">
                      <a:alpha val="43137"/>
                    </a:srgbClr>
                  </a:outerShdw>
                </a:effectLst>
              </a:rPr>
              <a:t>. </a:t>
            </a:r>
            <a:r>
              <a:rPr lang="pt-BR" sz="4000" b="1" dirty="0">
                <a:solidFill>
                  <a:srgbClr val="000746"/>
                </a:solidFill>
              </a:rPr>
              <a:t>Trecho combinado pelo grupo. Aconselha-se que seja leitura continuada, do começo ao fim. Um trecho para cada reunião. Ver se todo mundo entendeu o trecho lido, um ajudando o outro. As introduções e as anotações das várias edições da Bíblia </a:t>
            </a:r>
            <a:r>
              <a:rPr lang="pt-BR" sz="4000" b="1" dirty="0" smtClean="0">
                <a:solidFill>
                  <a:srgbClr val="000746"/>
                </a:solidFill>
              </a:rPr>
              <a:t>ajudam.</a:t>
            </a:r>
            <a:endParaRPr lang="pt-BR" sz="3600" b="1" dirty="0">
              <a:solidFill>
                <a:srgbClr val="000746"/>
              </a:solidFill>
              <a:latin typeface="Arial Narrow" panose="020B0606020202030204" pitchFamily="34" charset="0"/>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4236609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542039"/>
            <a:ext cx="8856984" cy="5315962"/>
          </a:xfrm>
        </p:spPr>
        <p:txBody>
          <a:bodyPr>
            <a:normAutofit fontScale="85000" lnSpcReduction="20000"/>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pPr algn="just"/>
            <a:r>
              <a:rPr lang="pt-BR" sz="4200" b="1" dirty="0" smtClean="0">
                <a:solidFill>
                  <a:srgbClr val="000B76"/>
                </a:solidFill>
              </a:rPr>
              <a:t>6</a:t>
            </a:r>
            <a:r>
              <a:rPr lang="pt-BR" sz="4200" b="1" dirty="0" smtClean="0">
                <a:solidFill>
                  <a:srgbClr val="000099"/>
                </a:solidFill>
                <a:effectLst>
                  <a:outerShdw blurRad="38100" dist="38100" dir="2700000" algn="tl">
                    <a:srgbClr val="000000">
                      <a:alpha val="43137"/>
                    </a:srgbClr>
                  </a:outerShdw>
                </a:effectLst>
              </a:rPr>
              <a:t>. </a:t>
            </a:r>
            <a:r>
              <a:rPr lang="pt-BR" sz="4700" b="1" dirty="0">
                <a:solidFill>
                  <a:srgbClr val="000099"/>
                </a:solidFill>
                <a:effectLst>
                  <a:outerShdw blurRad="38100" dist="38100" dir="2700000" algn="tl">
                    <a:srgbClr val="000000">
                      <a:alpha val="43137"/>
                    </a:srgbClr>
                  </a:outerShdw>
                </a:effectLst>
              </a:rPr>
              <a:t>Perguntas básicas para partilha</a:t>
            </a:r>
            <a:r>
              <a:rPr lang="pt-BR" sz="4700" b="1" dirty="0"/>
              <a:t>:</a:t>
            </a:r>
            <a:r>
              <a:rPr lang="pt-BR" sz="4700" dirty="0"/>
              <a:t> </a:t>
            </a:r>
            <a:endParaRPr lang="pt-BR" sz="4700" dirty="0" smtClean="0"/>
          </a:p>
          <a:p>
            <a:pPr marL="742950" indent="-742950" algn="just">
              <a:buAutoNum type="arabicParenR"/>
            </a:pPr>
            <a:r>
              <a:rPr lang="pt-BR" sz="4400" b="1" dirty="0" smtClean="0">
                <a:solidFill>
                  <a:srgbClr val="000746"/>
                </a:solidFill>
              </a:rPr>
              <a:t>Qual </a:t>
            </a:r>
            <a:r>
              <a:rPr lang="pt-BR" sz="4400" b="1" dirty="0">
                <a:solidFill>
                  <a:srgbClr val="000746"/>
                </a:solidFill>
              </a:rPr>
              <a:t>a missão de Jesus (de Deus) que aparece no texto</a:t>
            </a:r>
            <a:r>
              <a:rPr lang="pt-BR" sz="4400" b="1" dirty="0" smtClean="0">
                <a:solidFill>
                  <a:srgbClr val="000746"/>
                </a:solidFill>
              </a:rPr>
              <a:t>?</a:t>
            </a:r>
          </a:p>
          <a:p>
            <a:pPr marL="742950" indent="-742950" algn="just">
              <a:buAutoNum type="arabicParenR"/>
            </a:pPr>
            <a:r>
              <a:rPr lang="pt-BR" sz="4400" b="1" dirty="0" smtClean="0">
                <a:solidFill>
                  <a:srgbClr val="000746"/>
                </a:solidFill>
              </a:rPr>
              <a:t>Com </a:t>
            </a:r>
            <a:r>
              <a:rPr lang="pt-BR" sz="4400" b="1" dirty="0">
                <a:solidFill>
                  <a:srgbClr val="000746"/>
                </a:solidFill>
              </a:rPr>
              <a:t>quais atitudes, posturas, Jesus vive a missão, e quais ele pede e propõe aos seus discípulos? </a:t>
            </a:r>
            <a:endParaRPr lang="pt-BR" sz="4400" b="1" dirty="0" smtClean="0">
              <a:solidFill>
                <a:srgbClr val="000746"/>
              </a:solidFill>
            </a:endParaRPr>
          </a:p>
          <a:p>
            <a:pPr marL="742950" indent="-742950" algn="just">
              <a:buAutoNum type="arabicParenR"/>
            </a:pPr>
            <a:r>
              <a:rPr lang="pt-BR" sz="4400" b="1" dirty="0" smtClean="0">
                <a:solidFill>
                  <a:srgbClr val="000746"/>
                </a:solidFill>
              </a:rPr>
              <a:t>Como </a:t>
            </a:r>
            <a:r>
              <a:rPr lang="pt-BR" sz="4400" b="1" dirty="0">
                <a:solidFill>
                  <a:srgbClr val="000746"/>
                </a:solidFill>
              </a:rPr>
              <a:t>atualizar isso hoje em nossos dias? Sugestões concretas</a:t>
            </a:r>
            <a:r>
              <a:rPr lang="pt-BR" sz="4000" b="1" dirty="0" smtClean="0">
                <a:solidFill>
                  <a:srgbClr val="000746"/>
                </a:solidFill>
              </a:rPr>
              <a:t>.</a:t>
            </a:r>
            <a:endParaRPr lang="pt-BR" sz="3600" b="1" dirty="0">
              <a:solidFill>
                <a:srgbClr val="000746"/>
              </a:solidFill>
              <a:latin typeface="Arial Narrow" panose="020B0606020202030204" pitchFamily="34" charset="0"/>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2050823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542039"/>
            <a:ext cx="8856984" cy="5315962"/>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pPr lvl="0"/>
            <a:r>
              <a:rPr lang="pt-BR" sz="3600" b="1" dirty="0">
                <a:solidFill>
                  <a:srgbClr val="000B76"/>
                </a:solidFill>
              </a:rPr>
              <a:t>7</a:t>
            </a:r>
            <a:r>
              <a:rPr lang="pt-BR" sz="3600" b="1" dirty="0" smtClean="0">
                <a:solidFill>
                  <a:srgbClr val="000099"/>
                </a:solidFill>
                <a:effectLst>
                  <a:outerShdw blurRad="38100" dist="38100" dir="2700000" algn="tl">
                    <a:srgbClr val="000000">
                      <a:alpha val="43137"/>
                    </a:srgbClr>
                  </a:outerShdw>
                </a:effectLst>
              </a:rPr>
              <a:t>. </a:t>
            </a:r>
            <a:r>
              <a:rPr lang="pt-BR" sz="4400" b="1" dirty="0">
                <a:solidFill>
                  <a:srgbClr val="000099"/>
                </a:solidFill>
                <a:effectLst>
                  <a:outerShdw blurRad="38100" dist="38100" dir="2700000" algn="tl">
                    <a:srgbClr val="000000">
                      <a:alpha val="43137"/>
                    </a:srgbClr>
                  </a:outerShdw>
                </a:effectLst>
              </a:rPr>
              <a:t>Meditar e partilhar</a:t>
            </a:r>
            <a:r>
              <a:rPr lang="pt-BR" sz="4400" dirty="0">
                <a:solidFill>
                  <a:srgbClr val="000099"/>
                </a:solidFill>
                <a:effectLst>
                  <a:outerShdw blurRad="38100" dist="38100" dir="2700000" algn="tl">
                    <a:srgbClr val="000000">
                      <a:alpha val="43137"/>
                    </a:srgbClr>
                  </a:outerShdw>
                </a:effectLst>
              </a:rPr>
              <a:t> </a:t>
            </a:r>
            <a:r>
              <a:rPr lang="pt-BR" sz="4400" dirty="0">
                <a:solidFill>
                  <a:srgbClr val="000B76"/>
                </a:solidFill>
                <a:effectLst>
                  <a:outerShdw blurRad="38100" dist="38100" dir="2700000" algn="tl">
                    <a:srgbClr val="000000">
                      <a:alpha val="43137"/>
                    </a:srgbClr>
                  </a:outerShdw>
                </a:effectLst>
              </a:rPr>
              <a:t>no grupo as mensagens encontradas</a:t>
            </a:r>
            <a:r>
              <a:rPr lang="pt-BR" sz="4400" dirty="0"/>
              <a:t>. </a:t>
            </a:r>
          </a:p>
        </p:txBody>
      </p:sp>
      <p:pic>
        <p:nvPicPr>
          <p:cNvPr id="8" name="Picture 13" descr="C:\Users\Padre Lino\Downloads\download smp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2950511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348879"/>
            <a:ext cx="8856984" cy="4509121"/>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pPr lvl="0" algn="just"/>
            <a:r>
              <a:rPr lang="pt-BR" sz="4400" b="1" dirty="0" smtClean="0">
                <a:solidFill>
                  <a:srgbClr val="000099"/>
                </a:solidFill>
                <a:effectLst>
                  <a:outerShdw blurRad="38100" dist="38100" dir="2700000" algn="tl">
                    <a:srgbClr val="000000">
                      <a:alpha val="43137"/>
                    </a:srgbClr>
                  </a:outerShdw>
                </a:effectLst>
              </a:rPr>
              <a:t>8. Momentos </a:t>
            </a:r>
            <a:r>
              <a:rPr lang="pt-BR" sz="4400" b="1" dirty="0">
                <a:solidFill>
                  <a:srgbClr val="000099"/>
                </a:solidFill>
                <a:effectLst>
                  <a:outerShdw blurRad="38100" dist="38100" dir="2700000" algn="tl">
                    <a:srgbClr val="000000">
                      <a:alpha val="43137"/>
                    </a:srgbClr>
                  </a:outerShdw>
                </a:effectLst>
              </a:rPr>
              <a:t>de silêncio</a:t>
            </a:r>
            <a:r>
              <a:rPr lang="pt-BR" sz="4400" dirty="0">
                <a:solidFill>
                  <a:srgbClr val="000099"/>
                </a:solidFill>
                <a:effectLst>
                  <a:outerShdw blurRad="38100" dist="38100" dir="2700000" algn="tl">
                    <a:srgbClr val="000000">
                      <a:alpha val="43137"/>
                    </a:srgbClr>
                  </a:outerShdw>
                </a:effectLst>
              </a:rPr>
              <a:t> </a:t>
            </a:r>
            <a:r>
              <a:rPr lang="pt-BR" sz="4400" b="1" dirty="0">
                <a:solidFill>
                  <a:srgbClr val="000746"/>
                </a:solidFill>
              </a:rPr>
              <a:t>para interiorizar, anotar e guardar melhor</a:t>
            </a:r>
            <a:r>
              <a:rPr lang="pt-BR" sz="4400" b="1" dirty="0" smtClean="0">
                <a:solidFill>
                  <a:srgbClr val="000746"/>
                </a:solidFill>
              </a:rPr>
              <a:t>.</a:t>
            </a:r>
            <a:endParaRPr lang="pt-BR" sz="4400" b="1" dirty="0">
              <a:solidFill>
                <a:srgbClr val="000746"/>
              </a:solidFill>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4103602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348879"/>
            <a:ext cx="8856984" cy="4509121"/>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pPr lvl="0"/>
            <a:r>
              <a:rPr lang="pt-BR" sz="4400" b="1" dirty="0" smtClean="0">
                <a:solidFill>
                  <a:srgbClr val="000099"/>
                </a:solidFill>
                <a:effectLst>
                  <a:outerShdw blurRad="38100" dist="38100" dir="2700000" algn="tl">
                    <a:srgbClr val="000000">
                      <a:alpha val="43137"/>
                    </a:srgbClr>
                  </a:outerShdw>
                </a:effectLst>
              </a:rPr>
              <a:t>9. Pistas </a:t>
            </a:r>
            <a:r>
              <a:rPr lang="pt-BR" sz="4400" b="1" dirty="0">
                <a:solidFill>
                  <a:srgbClr val="000099"/>
                </a:solidFill>
                <a:effectLst>
                  <a:outerShdw blurRad="38100" dist="38100" dir="2700000" algn="tl">
                    <a:srgbClr val="000000">
                      <a:alpha val="43137"/>
                    </a:srgbClr>
                  </a:outerShdw>
                </a:effectLst>
              </a:rPr>
              <a:t>concretas de ação. </a:t>
            </a:r>
            <a:r>
              <a:rPr lang="pt-BR" sz="4400" b="1" dirty="0">
                <a:solidFill>
                  <a:srgbClr val="000746"/>
                </a:solidFill>
              </a:rPr>
              <a:t>Combinar juntos</a:t>
            </a:r>
            <a:r>
              <a:rPr lang="pt-BR" sz="4400" b="1" dirty="0" smtClean="0">
                <a:solidFill>
                  <a:srgbClr val="000746"/>
                </a:solidFill>
              </a:rPr>
              <a:t>.</a:t>
            </a:r>
            <a:endParaRPr lang="pt-BR" sz="4400" b="1" dirty="0">
              <a:solidFill>
                <a:srgbClr val="000746"/>
              </a:solidFill>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4103602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348879"/>
            <a:ext cx="8856984" cy="4509121"/>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pPr lvl="0" algn="just"/>
            <a:r>
              <a:rPr lang="pt-BR" sz="4400" b="1" dirty="0" smtClean="0">
                <a:solidFill>
                  <a:srgbClr val="000099"/>
                </a:solidFill>
                <a:effectLst>
                  <a:outerShdw blurRad="38100" dist="38100" dir="2700000" algn="tl">
                    <a:srgbClr val="000000">
                      <a:alpha val="43137"/>
                    </a:srgbClr>
                  </a:outerShdw>
                </a:effectLst>
              </a:rPr>
              <a:t>10. Orações </a:t>
            </a:r>
            <a:r>
              <a:rPr lang="pt-BR" sz="4400" b="1" dirty="0">
                <a:solidFill>
                  <a:srgbClr val="000099"/>
                </a:solidFill>
                <a:effectLst>
                  <a:outerShdw blurRad="38100" dist="38100" dir="2700000" algn="tl">
                    <a:srgbClr val="000000">
                      <a:alpha val="43137"/>
                    </a:srgbClr>
                  </a:outerShdw>
                </a:effectLst>
              </a:rPr>
              <a:t>espontâneas </a:t>
            </a:r>
            <a:endParaRPr lang="pt-BR" sz="4400" dirty="0">
              <a:solidFill>
                <a:srgbClr val="000099"/>
              </a:solidFill>
              <a:effectLst>
                <a:outerShdw blurRad="38100" dist="38100" dir="2700000" algn="tl">
                  <a:srgbClr val="000000">
                    <a:alpha val="43137"/>
                  </a:srgbClr>
                </a:outerShdw>
              </a:effectLst>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4103602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348879"/>
            <a:ext cx="8856984" cy="4509121"/>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pPr lvl="0" algn="just"/>
            <a:r>
              <a:rPr lang="pt-BR" sz="4400" b="1" dirty="0" smtClean="0">
                <a:solidFill>
                  <a:srgbClr val="000099"/>
                </a:solidFill>
                <a:effectLst>
                  <a:outerShdw blurRad="38100" dist="38100" dir="2700000" algn="tl">
                    <a:srgbClr val="000000">
                      <a:alpha val="43137"/>
                    </a:srgbClr>
                  </a:outerShdw>
                </a:effectLst>
              </a:rPr>
              <a:t>11. Pai </a:t>
            </a:r>
            <a:r>
              <a:rPr lang="pt-BR" sz="4400" b="1" dirty="0">
                <a:solidFill>
                  <a:srgbClr val="000099"/>
                </a:solidFill>
                <a:effectLst>
                  <a:outerShdw blurRad="38100" dist="38100" dir="2700000" algn="tl">
                    <a:srgbClr val="000000">
                      <a:alpha val="43137"/>
                    </a:srgbClr>
                  </a:outerShdw>
                </a:effectLst>
              </a:rPr>
              <a:t>Nosso, Ave Maria, Glória ao Pai</a:t>
            </a:r>
            <a:r>
              <a:rPr lang="pt-BR" sz="4400" b="1" dirty="0" smtClean="0">
                <a:solidFill>
                  <a:srgbClr val="000099"/>
                </a:solidFill>
                <a:effectLst>
                  <a:outerShdw blurRad="38100" dist="38100" dir="2700000" algn="tl">
                    <a:srgbClr val="000000">
                      <a:alpha val="43137"/>
                    </a:srgbClr>
                  </a:outerShdw>
                </a:effectLst>
              </a:rPr>
              <a:t>.</a:t>
            </a:r>
            <a:endParaRPr lang="pt-BR" sz="4400" b="1" dirty="0">
              <a:solidFill>
                <a:srgbClr val="000099"/>
              </a:solidFill>
              <a:effectLst>
                <a:outerShdw blurRad="38100" dist="38100" dir="2700000" algn="tl">
                  <a:srgbClr val="000000">
                    <a:alpha val="43137"/>
                  </a:srgbClr>
                </a:outerShdw>
              </a:effectLst>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1137034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348879"/>
            <a:ext cx="8856984" cy="4509121"/>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pPr lvl="0" algn="just"/>
            <a:r>
              <a:rPr lang="pt-BR" sz="4400" b="1" dirty="0" smtClean="0">
                <a:solidFill>
                  <a:srgbClr val="000099"/>
                </a:solidFill>
                <a:effectLst>
                  <a:outerShdw blurRad="38100" dist="38100" dir="2700000" algn="tl">
                    <a:srgbClr val="000000">
                      <a:alpha val="43137"/>
                    </a:srgbClr>
                  </a:outerShdw>
                </a:effectLst>
              </a:rPr>
              <a:t>12. Comunicações </a:t>
            </a:r>
            <a:r>
              <a:rPr lang="pt-BR" sz="4400" b="1" dirty="0">
                <a:solidFill>
                  <a:srgbClr val="000099"/>
                </a:solidFill>
                <a:effectLst>
                  <a:outerShdw blurRad="38100" dist="38100" dir="2700000" algn="tl">
                    <a:srgbClr val="000000">
                      <a:alpha val="43137"/>
                    </a:srgbClr>
                  </a:outerShdw>
                </a:effectLst>
              </a:rPr>
              <a:t>e avisos</a:t>
            </a:r>
            <a:r>
              <a:rPr lang="pt-BR" sz="4400" b="1" dirty="0" smtClean="0">
                <a:solidFill>
                  <a:srgbClr val="000099"/>
                </a:solidFill>
                <a:effectLst>
                  <a:outerShdw blurRad="38100" dist="38100" dir="2700000" algn="tl">
                    <a:srgbClr val="000000">
                      <a:alpha val="43137"/>
                    </a:srgbClr>
                  </a:outerShdw>
                </a:effectLst>
              </a:rPr>
              <a:t>.</a:t>
            </a:r>
            <a:endParaRPr lang="pt-BR" sz="4400" dirty="0">
              <a:solidFill>
                <a:srgbClr val="000099"/>
              </a:solidFill>
              <a:effectLst>
                <a:outerShdw blurRad="38100" dist="38100" dir="2700000" algn="tl">
                  <a:srgbClr val="000000">
                    <a:alpha val="43137"/>
                  </a:srgbClr>
                </a:outerShdw>
              </a:effectLst>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4103602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0213" y="2348880"/>
            <a:ext cx="8856984" cy="5315962"/>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endParaRPr lang="pt-BR" sz="3600" b="1" dirty="0" smtClean="0">
              <a:solidFill>
                <a:srgbClr val="000B76"/>
              </a:solidFill>
            </a:endParaRPr>
          </a:p>
          <a:p>
            <a:r>
              <a:rPr lang="pt-BR" sz="4400" b="1" dirty="0" smtClean="0">
                <a:solidFill>
                  <a:srgbClr val="000099"/>
                </a:solidFill>
              </a:rPr>
              <a:t>13. </a:t>
            </a:r>
            <a:r>
              <a:rPr lang="pt-BR" sz="4400" b="1" dirty="0" smtClean="0">
                <a:solidFill>
                  <a:srgbClr val="000099"/>
                </a:solidFill>
                <a:effectLst>
                  <a:outerShdw blurRad="38100" dist="38100" dir="2700000" algn="tl">
                    <a:srgbClr val="000000">
                      <a:alpha val="43137"/>
                    </a:srgbClr>
                  </a:outerShdw>
                </a:effectLst>
              </a:rPr>
              <a:t>Partilha </a:t>
            </a:r>
            <a:r>
              <a:rPr lang="pt-BR" sz="4400" b="1" dirty="0">
                <a:solidFill>
                  <a:srgbClr val="000099"/>
                </a:solidFill>
                <a:effectLst>
                  <a:outerShdw blurRad="38100" dist="38100" dir="2700000" algn="tl">
                    <a:srgbClr val="000000">
                      <a:alpha val="43137"/>
                    </a:srgbClr>
                  </a:outerShdw>
                </a:effectLst>
              </a:rPr>
              <a:t>de um chá gostoso </a:t>
            </a:r>
            <a:r>
              <a:rPr lang="pt-BR" sz="4400" b="1" dirty="0">
                <a:solidFill>
                  <a:srgbClr val="000746"/>
                </a:solidFill>
              </a:rPr>
              <a:t>para animar a conversa final</a:t>
            </a:r>
            <a:endParaRPr lang="pt-BR" sz="3600" b="1" dirty="0">
              <a:solidFill>
                <a:srgbClr val="000746"/>
              </a:solidFill>
              <a:latin typeface="Arial Narrow" panose="020B0606020202030204" pitchFamily="34" charset="0"/>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4103602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988839"/>
            <a:ext cx="8928992" cy="4869161"/>
          </a:xfrm>
        </p:spPr>
        <p:txBody>
          <a:bodyPr>
            <a:normAutofit lnSpcReduction="10000"/>
          </a:bodyPr>
          <a:lstStyle/>
          <a:p>
            <a:pPr marL="457200" indent="-457200" algn="just">
              <a:buFont typeface="Wingdings" panose="05000000000000000000" pitchFamily="2" charset="2"/>
              <a:buChar char="§"/>
            </a:pPr>
            <a:r>
              <a:rPr lang="pt-BR" sz="3600" b="1" dirty="0">
                <a:solidFill>
                  <a:srgbClr val="000B76"/>
                </a:solidFill>
                <a:latin typeface="Arial Narrow" panose="020B0606020202030204" pitchFamily="34" charset="0"/>
              </a:rPr>
              <a:t>Vivemos a nossa existência terrena somente uma vez. É </a:t>
            </a:r>
            <a:r>
              <a:rPr lang="pt-BR" sz="3600" b="1" dirty="0" err="1">
                <a:solidFill>
                  <a:srgbClr val="000B76"/>
                </a:solidFill>
                <a:latin typeface="Arial Narrow" panose="020B0606020202030204" pitchFamily="34" charset="0"/>
              </a:rPr>
              <a:t>irrepetível</a:t>
            </a:r>
            <a:r>
              <a:rPr lang="pt-BR" sz="3600" b="1" dirty="0">
                <a:solidFill>
                  <a:srgbClr val="000B76"/>
                </a:solidFill>
                <a:latin typeface="Arial Narrow" panose="020B0606020202030204" pitchFamily="34" charset="0"/>
              </a:rPr>
              <a:t>. Merece ser bem vivida, não pode ser à toa. Para isso, ela precisa de sentido, que tem a ver com motivações, com rumo, com estilo de vida, com opções. Não pode ser qualquer sentido. Tem que ser capaz de responder aos anseios mais autênticos da existência humana. Está aí o segredo da verdadeira felicidade</a:t>
            </a:r>
            <a:r>
              <a:rPr lang="pt-BR" b="1" dirty="0" smtClean="0">
                <a:solidFill>
                  <a:srgbClr val="000B76"/>
                </a:solidFill>
                <a:latin typeface="Arial Narrow" panose="020B0606020202030204" pitchFamily="34" charset="0"/>
              </a:rPr>
              <a:t>.</a:t>
            </a:r>
            <a:endParaRPr lang="pt-BR" b="1" dirty="0">
              <a:solidFill>
                <a:srgbClr val="000B76"/>
              </a:solidFill>
              <a:latin typeface="Arial Narrow" panose="020B0606020202030204" pitchFamily="34" charset="0"/>
            </a:endParaRPr>
          </a:p>
          <a:p>
            <a:endParaRPr lang="pt-BR" dirty="0"/>
          </a:p>
        </p:txBody>
      </p:sp>
      <p:sp>
        <p:nvSpPr>
          <p:cNvPr id="6" name="Retângulo 5"/>
          <p:cNvSpPr/>
          <p:nvPr/>
        </p:nvSpPr>
        <p:spPr>
          <a:xfrm>
            <a:off x="179513" y="221244"/>
            <a:ext cx="8712967"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10" name="Texto explicativo em seta para baixo 9"/>
          <p:cNvSpPr/>
          <p:nvPr/>
        </p:nvSpPr>
        <p:spPr>
          <a:xfrm rot="463616">
            <a:off x="5274092" y="401554"/>
            <a:ext cx="3581097" cy="1045394"/>
          </a:xfrm>
          <a:prstGeom prst="downArrow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t-BR" sz="4000" b="1" dirty="0" smtClean="0"/>
              <a:t>Motivações</a:t>
            </a:r>
            <a:endParaRPr lang="pt-BR" dirty="0"/>
          </a:p>
        </p:txBody>
      </p:sp>
    </p:spTree>
    <p:extLst>
      <p:ext uri="{BB962C8B-B14F-4D97-AF65-F5344CB8AC3E}">
        <p14:creationId xmlns:p14="http://schemas.microsoft.com/office/powerpoint/2010/main" val="444654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0213" y="2348880"/>
            <a:ext cx="8856984" cy="5315962"/>
          </a:xfrm>
        </p:spPr>
        <p:txBody>
          <a:bodyPr>
            <a:normAutofit/>
          </a:bodyPr>
          <a:lstStyle/>
          <a:p>
            <a:r>
              <a:rPr lang="pt-BR" b="1" dirty="0">
                <a:effectLst>
                  <a:outerShdw blurRad="38100" dist="38100" dir="2700000" algn="tl">
                    <a:srgbClr val="000000">
                      <a:alpha val="43137"/>
                    </a:srgbClr>
                  </a:outerShdw>
                </a:effectLst>
              </a:rPr>
              <a:t> </a:t>
            </a:r>
            <a:endParaRPr lang="pt-BR" sz="3600" b="1" dirty="0">
              <a:solidFill>
                <a:srgbClr val="000746"/>
              </a:solidFill>
              <a:latin typeface="Arial Narrow" panose="020B0606020202030204" pitchFamily="34" charset="0"/>
            </a:endParaRPr>
          </a:p>
        </p:txBody>
      </p:sp>
      <p:sp>
        <p:nvSpPr>
          <p:cNvPr id="5" name="Retângulo 4"/>
          <p:cNvSpPr/>
          <p:nvPr/>
        </p:nvSpPr>
        <p:spPr>
          <a:xfrm>
            <a:off x="811" y="1954894"/>
            <a:ext cx="9144000" cy="492094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1800"/>
              </a:spcAft>
            </a:pPr>
            <a:r>
              <a:rPr lang="pt-BR" sz="2500" b="1" dirty="0" smtClean="0">
                <a:solidFill>
                  <a:srgbClr val="000B76"/>
                </a:solidFill>
                <a:latin typeface="Arial Narrow" panose="020B0606020202030204" pitchFamily="34" charset="0"/>
              </a:rPr>
              <a:t>Para </a:t>
            </a:r>
            <a:r>
              <a:rPr lang="pt-BR" sz="2500" b="1" dirty="0">
                <a:solidFill>
                  <a:srgbClr val="000B76"/>
                </a:solidFill>
                <a:latin typeface="Arial Narrow" panose="020B0606020202030204" pitchFamily="34" charset="0"/>
              </a:rPr>
              <a:t>facilitar melhor a compreensão da palavra sagrada, em lugar do ponto 5), sugerimos o seguinte esquema: além da Bíblia Sagrada, ter em mãos o livro A VIDA É MISSÃO, capítulo IV, a partir da pag. 94. São quase 120 páginas sobre uma maior aproximação histórica a Jesus de Nazaré. Começar pela leitura do livro e, ao encontrar citações bíblicas, verificar diretamente na Bíblia para conferir e aprofundar (ao menos algumas citações em cada reunião, pois elas são muitas). Terminado este capítulo do livro, ir ao comentário do evangelho do ano litúrgico. Assim é um vaivém direto entre comentário dos livros e a Bíblia. Meditar, partilhar a vida e a missão de Jesus que aparecem nos textos sagrados; tirar sugestões concretas para vivenciá-las no nosso dia a dia.  A duração da reunião fica a critério dos participantes. Cerca de uma hora e meia</a:t>
            </a:r>
            <a:r>
              <a:rPr lang="pt-BR" sz="2500" b="1" dirty="0" smtClean="0">
                <a:solidFill>
                  <a:srgbClr val="000B76"/>
                </a:solidFill>
                <a:latin typeface="Arial Narrow" panose="020B0606020202030204" pitchFamily="34" charset="0"/>
              </a:rPr>
              <a:t>.</a:t>
            </a:r>
            <a:endParaRPr lang="pt-BR" sz="2500" b="1" dirty="0">
              <a:solidFill>
                <a:srgbClr val="000B76"/>
              </a:solidFill>
              <a:effectLst>
                <a:outerShdw blurRad="38100" dist="38100" dir="2700000" algn="tl">
                  <a:srgbClr val="000000">
                    <a:alpha val="43137"/>
                  </a:srgbClr>
                </a:outerShdw>
              </a:effectLst>
              <a:latin typeface="Arial Narrow" panose="020B0606020202030204" pitchFamily="34" charset="0"/>
            </a:endParaRPr>
          </a:p>
        </p:txBody>
      </p:sp>
      <p:sp>
        <p:nvSpPr>
          <p:cNvPr id="2" name="Retângulo 1"/>
          <p:cNvSpPr/>
          <p:nvPr/>
        </p:nvSpPr>
        <p:spPr>
          <a:xfrm>
            <a:off x="811" y="331173"/>
            <a:ext cx="9143189" cy="1297627"/>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pt-BR" sz="3600" b="1" dirty="0" smtClean="0">
                <a:solidFill>
                  <a:srgbClr val="C00000"/>
                </a:solidFill>
                <a:effectLst>
                  <a:outerShdw blurRad="38100" dist="38100" dir="2700000" algn="tl">
                    <a:srgbClr val="000000">
                      <a:alpha val="43137"/>
                    </a:srgbClr>
                  </a:outerShdw>
                </a:effectLst>
              </a:rPr>
              <a:t>	Atenção</a:t>
            </a:r>
            <a:r>
              <a:rPr lang="pt-BR" sz="3600" b="1" dirty="0" smtClean="0">
                <a:solidFill>
                  <a:srgbClr val="C00000"/>
                </a:solidFill>
                <a:effectLst>
                  <a:outerShdw blurRad="38100" dist="38100" dir="2700000" algn="tl">
                    <a:srgbClr val="000000">
                      <a:alpha val="43137"/>
                    </a:srgbClr>
                  </a:outerShdw>
                </a:effectLst>
              </a:rPr>
              <a:t>! </a:t>
            </a:r>
          </a:p>
          <a:p>
            <a:pPr algn="ctr"/>
            <a:r>
              <a:rPr lang="pt-BR" sz="3600" b="1" dirty="0" smtClean="0">
                <a:solidFill>
                  <a:srgbClr val="C00000"/>
                </a:solidFill>
                <a:effectLst>
                  <a:outerShdw blurRad="38100" dist="38100" dir="2700000" algn="tl">
                    <a:srgbClr val="000000">
                      <a:alpha val="43137"/>
                    </a:srgbClr>
                  </a:outerShdw>
                </a:effectLst>
              </a:rPr>
              <a:t>	OUTRA </a:t>
            </a:r>
            <a:r>
              <a:rPr lang="pt-BR" sz="3600" b="1" dirty="0" smtClean="0">
                <a:solidFill>
                  <a:srgbClr val="C00000"/>
                </a:solidFill>
                <a:effectLst>
                  <a:outerShdw blurRad="38100" dist="38100" dir="2700000" algn="tl">
                    <a:srgbClr val="000000">
                      <a:alpha val="43137"/>
                    </a:srgbClr>
                  </a:outerShdw>
                </a:effectLst>
              </a:rPr>
              <a:t>SUGESTÃO</a:t>
            </a:r>
            <a:r>
              <a:rPr lang="pt-BR" dirty="0" smtClean="0"/>
              <a:t>.</a:t>
            </a:r>
            <a:endParaRPr lang="pt-BR" dirty="0"/>
          </a:p>
        </p:txBody>
      </p:sp>
      <p:pic>
        <p:nvPicPr>
          <p:cNvPr id="10"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4636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0213" y="1954894"/>
            <a:ext cx="8856984" cy="4903106"/>
          </a:xfrm>
        </p:spPr>
        <p:txBody>
          <a:bodyPr>
            <a:normAutofit fontScale="47500" lnSpcReduction="20000"/>
          </a:bodyPr>
          <a:lstStyle/>
          <a:p>
            <a:pPr marL="457200" indent="-457200" algn="just">
              <a:buFont typeface="Wingdings" panose="05000000000000000000" pitchFamily="2" charset="2"/>
              <a:buChar char="§"/>
            </a:pPr>
            <a:r>
              <a:rPr lang="pt-BR" b="1" dirty="0">
                <a:effectLst>
                  <a:outerShdw blurRad="38100" dist="38100" dir="2700000" algn="tl">
                    <a:srgbClr val="000000">
                      <a:alpha val="43137"/>
                    </a:srgbClr>
                  </a:outerShdw>
                </a:effectLst>
              </a:rPr>
              <a:t> </a:t>
            </a:r>
            <a:r>
              <a:rPr lang="pt-BR" sz="6300" b="1" dirty="0">
                <a:solidFill>
                  <a:srgbClr val="000099"/>
                </a:solidFill>
                <a:latin typeface="Arial Narrow" panose="020B0606020202030204" pitchFamily="34" charset="0"/>
              </a:rPr>
              <a:t>Como seria bom se a paróquia escolhesse um dia da semana como </a:t>
            </a:r>
            <a:r>
              <a:rPr lang="pt-BR" sz="6300" b="1" dirty="0">
                <a:solidFill>
                  <a:srgbClr val="000099"/>
                </a:solidFill>
                <a:effectLst>
                  <a:outerShdw blurRad="38100" dist="38100" dir="2700000" algn="tl">
                    <a:srgbClr val="000000">
                      <a:alpha val="43137"/>
                    </a:srgbClr>
                  </a:outerShdw>
                </a:effectLst>
                <a:latin typeface="Arial Narrow" panose="020B0606020202030204" pitchFamily="34" charset="0"/>
              </a:rPr>
              <a:t>DIA DO DISCIPULADO</a:t>
            </a:r>
            <a:r>
              <a:rPr lang="pt-BR" sz="6300" b="1" dirty="0">
                <a:solidFill>
                  <a:srgbClr val="000099"/>
                </a:solidFill>
                <a:latin typeface="Arial Narrow" panose="020B0606020202030204" pitchFamily="34" charset="0"/>
              </a:rPr>
              <a:t>. Naquele dia/noite não haveria outra reunião pastoral em todo o território da paróquia, salvo alguma exceção. Melhor ainda se uma diocese em missão permanente decidisse o dia do discipulado para todo o território da diocese. Assim muitos ficam sabendo que o povo da diocese naquele dia está sentado aos pés de Jesus, Mestre e Senhor, através de centenas de pequenas comunidades. Uma belíssima e fecunda iniciativa. Bom também visitar sempre as famílias, as pessoas da própria pequena comunidade e das outras </a:t>
            </a:r>
            <a:r>
              <a:rPr lang="pt-BR" sz="6300" b="1" dirty="0" smtClean="0">
                <a:solidFill>
                  <a:srgbClr val="000099"/>
                </a:solidFill>
                <a:latin typeface="Arial Narrow" panose="020B0606020202030204" pitchFamily="34" charset="0"/>
              </a:rPr>
              <a:t>vizinhas.</a:t>
            </a:r>
            <a:endParaRPr lang="pt-BR" sz="6300" b="1" dirty="0">
              <a:solidFill>
                <a:srgbClr val="000099"/>
              </a:solidFill>
              <a:latin typeface="Arial Narrow" panose="020B0606020202030204" pitchFamily="34" charset="0"/>
            </a:endParaRPr>
          </a:p>
        </p:txBody>
      </p:sp>
      <p:sp>
        <p:nvSpPr>
          <p:cNvPr id="7" name="Texto explicativo em seta para baixo 6"/>
          <p:cNvSpPr/>
          <p:nvPr/>
        </p:nvSpPr>
        <p:spPr>
          <a:xfrm rot="463616">
            <a:off x="2752236" y="455196"/>
            <a:ext cx="6308466" cy="1045394"/>
          </a:xfrm>
          <a:prstGeom prst="downArrowCallout">
            <a:avLst/>
          </a:prstGeom>
          <a:solidFill>
            <a:srgbClr val="9900CC"/>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pt-BR" sz="4000" b="1" dirty="0" smtClean="0">
                <a:solidFill>
                  <a:schemeClr val="bg1"/>
                </a:solidFill>
              </a:rPr>
              <a:t>Sonhando e avançando mais</a:t>
            </a:r>
            <a:endParaRPr lang="pt-BR" dirty="0">
              <a:solidFill>
                <a:schemeClr val="bg1"/>
              </a:solidFill>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977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2708920"/>
            <a:ext cx="8856984" cy="4149080"/>
          </a:xfrm>
        </p:spPr>
        <p:txBody>
          <a:bodyPr>
            <a:normAutofit/>
          </a:bodyPr>
          <a:lstStyle/>
          <a:p>
            <a:pPr marL="457200" indent="-457200" algn="just">
              <a:buFont typeface="Wingdings" panose="05000000000000000000" pitchFamily="2" charset="2"/>
              <a:buChar char="§"/>
            </a:pPr>
            <a:r>
              <a:rPr lang="pt-BR" b="1" dirty="0">
                <a:solidFill>
                  <a:srgbClr val="000099"/>
                </a:solidFill>
                <a:effectLst>
                  <a:outerShdw blurRad="38100" dist="38100" dir="2700000" algn="tl">
                    <a:srgbClr val="000000">
                      <a:alpha val="43137"/>
                    </a:srgbClr>
                  </a:outerShdw>
                </a:effectLst>
              </a:rPr>
              <a:t> </a:t>
            </a:r>
            <a:r>
              <a:rPr lang="pt-BR" sz="4000" b="1" dirty="0">
                <a:solidFill>
                  <a:srgbClr val="000099"/>
                </a:solidFill>
              </a:rPr>
              <a:t>Que bom, de vez em quando, se encontrar com uma ou duas outras pequenas comunidades vizinhas, para partilhar, aconselhar, celebrar, combinar algo junto...</a:t>
            </a:r>
            <a:endParaRPr lang="pt-BR" sz="6300" b="1" dirty="0">
              <a:solidFill>
                <a:srgbClr val="000099"/>
              </a:solidFill>
              <a:latin typeface="Arial Narrow" panose="020B0606020202030204" pitchFamily="34" charset="0"/>
            </a:endParaRPr>
          </a:p>
        </p:txBody>
      </p:sp>
      <p:sp>
        <p:nvSpPr>
          <p:cNvPr id="7" name="Texto explicativo em seta para baixo 6"/>
          <p:cNvSpPr/>
          <p:nvPr/>
        </p:nvSpPr>
        <p:spPr>
          <a:xfrm rot="463616">
            <a:off x="2752236" y="455196"/>
            <a:ext cx="6308466" cy="1045394"/>
          </a:xfrm>
          <a:prstGeom prst="downArrowCallout">
            <a:avLst/>
          </a:prstGeom>
          <a:solidFill>
            <a:srgbClr val="9900CC"/>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pt-BR" sz="4000" b="1" dirty="0" smtClean="0">
                <a:solidFill>
                  <a:schemeClr val="bg1"/>
                </a:solidFill>
              </a:rPr>
              <a:t>Sonhando e avançando mais</a:t>
            </a:r>
            <a:endParaRPr lang="pt-BR" dirty="0">
              <a:solidFill>
                <a:schemeClr val="bg1"/>
              </a:solidFill>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25943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2708920"/>
            <a:ext cx="8856984" cy="4149080"/>
          </a:xfrm>
        </p:spPr>
        <p:txBody>
          <a:bodyPr>
            <a:normAutofit fontScale="85000" lnSpcReduction="20000"/>
          </a:bodyPr>
          <a:lstStyle/>
          <a:p>
            <a:pPr marL="457200" indent="-457200" algn="just">
              <a:buFont typeface="Wingdings" panose="05000000000000000000" pitchFamily="2" charset="2"/>
              <a:buChar char="§"/>
            </a:pPr>
            <a:r>
              <a:rPr lang="pt-BR" b="1" dirty="0">
                <a:solidFill>
                  <a:srgbClr val="000099"/>
                </a:solidFill>
                <a:effectLst>
                  <a:outerShdw blurRad="38100" dist="38100" dir="2700000" algn="tl">
                    <a:srgbClr val="000000">
                      <a:alpha val="43137"/>
                    </a:srgbClr>
                  </a:outerShdw>
                </a:effectLst>
              </a:rPr>
              <a:t> </a:t>
            </a:r>
            <a:r>
              <a:rPr lang="pt-BR" sz="4000" b="1" dirty="0">
                <a:solidFill>
                  <a:srgbClr val="000099"/>
                </a:solidFill>
              </a:rPr>
              <a:t>E que tal, cinco, ou mais, pequenas comunidades vizinhas formar uma comunidade eclesial mais ampla, atuando na base, no território, no meio do povo? Ela marcaria presença eclesial significativa, com organização participativa, com Sacramentos e celebrações vivas, com uma alta dose de espiritualidade e com práticas corajosas a serviço da vida de todos</a:t>
            </a:r>
            <a:r>
              <a:rPr lang="pt-BR" sz="4000" b="1" dirty="0" smtClean="0">
                <a:solidFill>
                  <a:srgbClr val="000099"/>
                </a:solidFill>
              </a:rPr>
              <a:t>.</a:t>
            </a:r>
            <a:endParaRPr lang="pt-BR" sz="6300" b="1" dirty="0">
              <a:solidFill>
                <a:srgbClr val="000099"/>
              </a:solidFill>
              <a:latin typeface="Arial Narrow" panose="020B0606020202030204" pitchFamily="34" charset="0"/>
            </a:endParaRPr>
          </a:p>
        </p:txBody>
      </p:sp>
      <p:sp>
        <p:nvSpPr>
          <p:cNvPr id="7" name="Texto explicativo em seta para baixo 6"/>
          <p:cNvSpPr/>
          <p:nvPr/>
        </p:nvSpPr>
        <p:spPr>
          <a:xfrm rot="463616">
            <a:off x="2752236" y="455196"/>
            <a:ext cx="6308466" cy="1045394"/>
          </a:xfrm>
          <a:prstGeom prst="downArrowCallout">
            <a:avLst/>
          </a:prstGeom>
          <a:solidFill>
            <a:srgbClr val="9900CC"/>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pt-BR" sz="4000" b="1" dirty="0" smtClean="0">
                <a:solidFill>
                  <a:schemeClr val="bg1"/>
                </a:solidFill>
              </a:rPr>
              <a:t>Sonhando e avançando mais</a:t>
            </a:r>
            <a:endParaRPr lang="pt-BR" dirty="0">
              <a:solidFill>
                <a:schemeClr val="bg1"/>
              </a:solidFill>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993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 explicativo em seta para baixo 6"/>
          <p:cNvSpPr/>
          <p:nvPr/>
        </p:nvSpPr>
        <p:spPr>
          <a:xfrm rot="463616">
            <a:off x="5272197" y="460088"/>
            <a:ext cx="3581097" cy="1045394"/>
          </a:xfrm>
          <a:prstGeom prst="downArrowCallout">
            <a:avLst/>
          </a:prstGeom>
          <a:solidFill>
            <a:srgbClr val="9900CC"/>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pt-BR" sz="4000" b="1" dirty="0" smtClean="0"/>
              <a:t>Participa!</a:t>
            </a:r>
            <a:endParaRPr lang="pt-BR" dirty="0"/>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9" name="Subtítulo 2"/>
          <p:cNvSpPr txBox="1">
            <a:spLocks/>
          </p:cNvSpPr>
          <p:nvPr/>
        </p:nvSpPr>
        <p:spPr>
          <a:xfrm>
            <a:off x="20014" y="1953339"/>
            <a:ext cx="9016482" cy="4904661"/>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
            </a:pPr>
            <a:r>
              <a:rPr lang="pt-BR" dirty="0" smtClean="0">
                <a:solidFill>
                  <a:srgbClr val="000099"/>
                </a:solidFill>
              </a:rPr>
              <a:t> </a:t>
            </a:r>
            <a:r>
              <a:rPr lang="pt-BR" b="1" dirty="0" smtClean="0">
                <a:solidFill>
                  <a:srgbClr val="000099"/>
                </a:solidFill>
              </a:rPr>
              <a:t>Participemos de um grupo/ pequena comunidade de discípulos de Jesus de Nazaré, Mestre e Senhor. É uma graça imperdível, um dom incalculável. Torna-nos pessoas verdadeiras, abertas, acolhedoras, missionárias, militantes do Reino de Deus nos caminhos da história. Vai dar mais sentido e sabor aos sacramentos, às celebrações. Sacramentos e celebrações sem discipulado viram ritos vazios. Não curam e nem salvam: </a:t>
            </a:r>
            <a:r>
              <a:rPr lang="pt-BR" b="1" i="1" dirty="0" smtClean="0">
                <a:solidFill>
                  <a:srgbClr val="000099"/>
                </a:solidFill>
              </a:rPr>
              <a:t>“Uma religião de missa dominical, mas de semana injusta, não agrada ao Senhor. Uma religião de muitas rezas e tantas hipocrisias no coração, não é cristã.”</a:t>
            </a:r>
            <a:r>
              <a:rPr lang="pt-BR" b="1" dirty="0" smtClean="0">
                <a:solidFill>
                  <a:srgbClr val="000099"/>
                </a:solidFill>
              </a:rPr>
              <a:t> (São Oscar Romero, homilia 04/12/1977).</a:t>
            </a:r>
            <a:endParaRPr lang="pt-BR" sz="3600" b="1" dirty="0">
              <a:solidFill>
                <a:srgbClr val="000099"/>
              </a:solidFill>
            </a:endParaRPr>
          </a:p>
        </p:txBody>
      </p:sp>
    </p:spTree>
    <p:extLst>
      <p:ext uri="{BB962C8B-B14F-4D97-AF65-F5344CB8AC3E}">
        <p14:creationId xmlns:p14="http://schemas.microsoft.com/office/powerpoint/2010/main" val="29522714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9" name="Subtítulo 2"/>
          <p:cNvSpPr txBox="1">
            <a:spLocks/>
          </p:cNvSpPr>
          <p:nvPr/>
        </p:nvSpPr>
        <p:spPr>
          <a:xfrm>
            <a:off x="20014" y="1953339"/>
            <a:ext cx="9016482" cy="490466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
            </a:pPr>
            <a:r>
              <a:rPr lang="pt-BR" dirty="0" smtClean="0">
                <a:solidFill>
                  <a:srgbClr val="000099"/>
                </a:solidFill>
              </a:rPr>
              <a:t> </a:t>
            </a:r>
            <a:r>
              <a:rPr lang="pt-BR" b="1" dirty="0">
                <a:solidFill>
                  <a:srgbClr val="000099"/>
                </a:solidFill>
              </a:rPr>
              <a:t>Se ainda não há esse tipo de pequena comunidade em sua rua, bairro, sítio, aldeia, vamos começando nós mesmos. Este serviço é fonte inesgotável de alegria interior e exterior. É base de toda pastoral, que dá sentido a todos os outros trabalhos. É preciosa fonte inspiradora e abastecedora de um novo amanhecer de sociedade acolhedora, justa, fraterna, profética.</a:t>
            </a:r>
            <a:r>
              <a:rPr lang="pt-BR" b="1" dirty="0" smtClean="0">
                <a:solidFill>
                  <a:srgbClr val="000099"/>
                </a:solidFill>
                <a:latin typeface="Arial Narrow" panose="020B0606020202030204" pitchFamily="34" charset="0"/>
              </a:rPr>
              <a:t>).</a:t>
            </a:r>
            <a:endParaRPr lang="pt-BR" sz="3600" b="1" dirty="0">
              <a:solidFill>
                <a:srgbClr val="000099"/>
              </a:solidFill>
              <a:latin typeface="Arial Narrow" panose="020B0606020202030204" pitchFamily="34" charset="0"/>
            </a:endParaRPr>
          </a:p>
        </p:txBody>
      </p:sp>
      <p:sp>
        <p:nvSpPr>
          <p:cNvPr id="6" name="Texto explicativo em seta para baixo 5"/>
          <p:cNvSpPr/>
          <p:nvPr/>
        </p:nvSpPr>
        <p:spPr>
          <a:xfrm rot="463616">
            <a:off x="5272197" y="460088"/>
            <a:ext cx="3581097" cy="1045394"/>
          </a:xfrm>
          <a:prstGeom prst="downArrowCallout">
            <a:avLst/>
          </a:prstGeom>
          <a:solidFill>
            <a:srgbClr val="9900CC"/>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pt-BR" sz="4000" b="1" dirty="0" smtClean="0"/>
              <a:t>Tomar Iniciativa </a:t>
            </a:r>
            <a:endParaRPr lang="pt-BR" dirty="0"/>
          </a:p>
        </p:txBody>
      </p:sp>
    </p:spTree>
    <p:extLst>
      <p:ext uri="{BB962C8B-B14F-4D97-AF65-F5344CB8AC3E}">
        <p14:creationId xmlns:p14="http://schemas.microsoft.com/office/powerpoint/2010/main" val="3047975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9" name="Subtítulo 2"/>
          <p:cNvSpPr txBox="1">
            <a:spLocks/>
          </p:cNvSpPr>
          <p:nvPr/>
        </p:nvSpPr>
        <p:spPr>
          <a:xfrm>
            <a:off x="20014" y="2996953"/>
            <a:ext cx="9016482" cy="38610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
            </a:pPr>
            <a:r>
              <a:rPr lang="pt-BR" dirty="0" smtClean="0">
                <a:solidFill>
                  <a:srgbClr val="000099"/>
                </a:solidFill>
              </a:rPr>
              <a:t> </a:t>
            </a:r>
            <a:r>
              <a:rPr lang="pt-BR" sz="4000" b="1" dirty="0">
                <a:solidFill>
                  <a:srgbClr val="000099"/>
                </a:solidFill>
              </a:rPr>
              <a:t>Esta proposta é parte integrante do nosso jeito de viver as </a:t>
            </a:r>
            <a:r>
              <a:rPr lang="pt-BR" sz="4000" b="1" dirty="0">
                <a:solidFill>
                  <a:srgbClr val="000099"/>
                </a:solidFill>
                <a:effectLst>
                  <a:outerShdw blurRad="38100" dist="38100" dir="2700000" algn="tl">
                    <a:srgbClr val="000000">
                      <a:alpha val="43137"/>
                    </a:srgbClr>
                  </a:outerShdw>
                </a:effectLst>
              </a:rPr>
              <a:t>SANTAS MISSÕES POPULARES</a:t>
            </a:r>
            <a:r>
              <a:rPr lang="pt-BR" sz="4000" b="1" dirty="0">
                <a:solidFill>
                  <a:srgbClr val="000099"/>
                </a:solidFill>
              </a:rPr>
              <a:t>, ligadas à </a:t>
            </a:r>
            <a:r>
              <a:rPr lang="pt-BR" sz="4000" b="1" dirty="0">
                <a:solidFill>
                  <a:srgbClr val="000099"/>
                </a:solidFill>
                <a:effectLst>
                  <a:outerShdw blurRad="38100" dist="38100" dir="2700000" algn="tl">
                    <a:srgbClr val="000000">
                      <a:alpha val="43137"/>
                    </a:srgbClr>
                  </a:outerShdw>
                </a:effectLst>
              </a:rPr>
              <a:t>ASMP</a:t>
            </a:r>
            <a:r>
              <a:rPr lang="pt-BR" sz="4000" b="1" dirty="0">
                <a:solidFill>
                  <a:srgbClr val="000099"/>
                </a:solidFill>
              </a:rPr>
              <a:t> (Associação Santas Missões Populares). Não dá para </a:t>
            </a:r>
            <a:r>
              <a:rPr lang="pt-BR" sz="4000" b="1" dirty="0" smtClean="0">
                <a:solidFill>
                  <a:srgbClr val="000099"/>
                </a:solidFill>
              </a:rPr>
              <a:t>separar.</a:t>
            </a:r>
            <a:endParaRPr lang="pt-BR" sz="4000" b="1" dirty="0">
              <a:solidFill>
                <a:srgbClr val="000099"/>
              </a:solidFill>
              <a:latin typeface="Arial Narrow" panose="020B0606020202030204" pitchFamily="34" charset="0"/>
            </a:endParaRPr>
          </a:p>
        </p:txBody>
      </p:sp>
      <p:sp>
        <p:nvSpPr>
          <p:cNvPr id="5" name="Texto explicativo em seta para baixo 4"/>
          <p:cNvSpPr/>
          <p:nvPr/>
        </p:nvSpPr>
        <p:spPr>
          <a:xfrm rot="463616">
            <a:off x="5272197" y="460088"/>
            <a:ext cx="3581097" cy="1045394"/>
          </a:xfrm>
          <a:prstGeom prst="downArrowCallout">
            <a:avLst/>
          </a:prstGeom>
          <a:solidFill>
            <a:srgbClr val="9900CC"/>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pt-BR" sz="4000" b="1" dirty="0" smtClean="0"/>
              <a:t>Tomar Iniciativa</a:t>
            </a:r>
            <a:endParaRPr lang="pt-BR" dirty="0"/>
          </a:p>
        </p:txBody>
      </p:sp>
    </p:spTree>
    <p:extLst>
      <p:ext uri="{BB962C8B-B14F-4D97-AF65-F5344CB8AC3E}">
        <p14:creationId xmlns:p14="http://schemas.microsoft.com/office/powerpoint/2010/main" val="559868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9" name="Subtítulo 2"/>
          <p:cNvSpPr txBox="1">
            <a:spLocks/>
          </p:cNvSpPr>
          <p:nvPr/>
        </p:nvSpPr>
        <p:spPr>
          <a:xfrm>
            <a:off x="20014" y="2996953"/>
            <a:ext cx="9016482" cy="386104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
            </a:pPr>
            <a:r>
              <a:rPr lang="pt-BR" dirty="0" smtClean="0"/>
              <a:t> </a:t>
            </a:r>
            <a:r>
              <a:rPr lang="pt-BR" sz="4000" b="1" dirty="0">
                <a:solidFill>
                  <a:srgbClr val="000099"/>
                </a:solidFill>
              </a:rPr>
              <a:t>Para aprofundar mais esta proposta, consultar o livro “Dar sentido verdadeiro à vida”, capítulos IV e V. Os livros aqui citados são publicados pela ASMP. Ver abaixo endereços e contatos. Não perca de ler e meditar a palavra preciosa de papa Francisco em</a:t>
            </a:r>
            <a:r>
              <a:rPr lang="pt-BR" sz="4000" dirty="0">
                <a:solidFill>
                  <a:srgbClr val="000099"/>
                </a:solidFill>
              </a:rPr>
              <a:t>: </a:t>
            </a:r>
            <a:r>
              <a:rPr lang="pt-BR" sz="4000" u="sng" dirty="0">
                <a:solidFill>
                  <a:srgbClr val="000099"/>
                </a:solidFill>
                <a:hlinkClick r:id="rId3"/>
              </a:rPr>
              <a:t>www.vaticannews.va</a:t>
            </a:r>
            <a:endParaRPr lang="pt-BR" sz="4000" b="1" dirty="0">
              <a:solidFill>
                <a:srgbClr val="000099"/>
              </a:solidFill>
              <a:latin typeface="Arial Narrow" panose="020B0606020202030204" pitchFamily="34" charset="0"/>
            </a:endParaRPr>
          </a:p>
        </p:txBody>
      </p:sp>
      <p:sp>
        <p:nvSpPr>
          <p:cNvPr id="5" name="Texto explicativo em seta para baixo 4"/>
          <p:cNvSpPr/>
          <p:nvPr/>
        </p:nvSpPr>
        <p:spPr>
          <a:xfrm rot="463616">
            <a:off x="5272197" y="460088"/>
            <a:ext cx="3581097" cy="1045394"/>
          </a:xfrm>
          <a:prstGeom prst="downArrowCallout">
            <a:avLst/>
          </a:prstGeom>
          <a:solidFill>
            <a:srgbClr val="9900CC"/>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pt-BR" sz="4000" b="1" dirty="0" smtClean="0"/>
              <a:t>Tomar Iniciativa </a:t>
            </a:r>
            <a:endParaRPr lang="pt-BR" dirty="0"/>
          </a:p>
        </p:txBody>
      </p:sp>
    </p:spTree>
    <p:extLst>
      <p:ext uri="{BB962C8B-B14F-4D97-AF65-F5344CB8AC3E}">
        <p14:creationId xmlns:p14="http://schemas.microsoft.com/office/powerpoint/2010/main" val="11732654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AutoShape 6" descr="Resultado de imagem para associaÃ§Ã£o santas missÃµes popula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8" descr="Resultado de imagem para associaÃ§Ã£o santas missÃµes popular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0" name="Retângulo 9"/>
          <p:cNvSpPr/>
          <p:nvPr/>
        </p:nvSpPr>
        <p:spPr>
          <a:xfrm>
            <a:off x="0" y="2143532"/>
            <a:ext cx="4571999" cy="4725144"/>
          </a:xfrm>
          <a:prstGeom prst="rect">
            <a:avLst/>
          </a:prstGeom>
          <a:solidFill>
            <a:schemeClr val="bg1"/>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r"/>
            <a:r>
              <a:rPr lang="pt-BR" sz="4000" b="1" i="1" dirty="0"/>
              <a:t>Bom discipulado </a:t>
            </a:r>
            <a:endParaRPr lang="pt-BR" sz="4000" b="1" i="1" dirty="0" smtClean="0"/>
          </a:p>
          <a:p>
            <a:pPr algn="r"/>
            <a:r>
              <a:rPr lang="pt-BR" sz="4000" b="1" i="1" dirty="0" smtClean="0"/>
              <a:t>de </a:t>
            </a:r>
            <a:r>
              <a:rPr lang="pt-BR" sz="4000" b="1" i="1" dirty="0"/>
              <a:t>Jesus de Nazaré </a:t>
            </a:r>
            <a:endParaRPr lang="pt-BR" sz="4000" b="1" i="1" dirty="0" smtClean="0"/>
          </a:p>
          <a:p>
            <a:pPr algn="r">
              <a:spcAft>
                <a:spcPts val="2400"/>
              </a:spcAft>
            </a:pPr>
            <a:r>
              <a:rPr lang="pt-BR" sz="4000" b="1" i="1" dirty="0" smtClean="0"/>
              <a:t>e </a:t>
            </a:r>
            <a:r>
              <a:rPr lang="pt-BR" sz="4000" b="1" i="1" dirty="0"/>
              <a:t>boa missão pelas estradas da vida.</a:t>
            </a:r>
          </a:p>
          <a:p>
            <a:pPr algn="r"/>
            <a:r>
              <a:rPr lang="pt-BR" sz="2800" i="1" dirty="0"/>
              <a:t>Associação </a:t>
            </a:r>
            <a:endParaRPr lang="pt-BR" sz="2800" i="1" dirty="0" smtClean="0"/>
          </a:p>
          <a:p>
            <a:pPr algn="r"/>
            <a:r>
              <a:rPr lang="pt-BR" sz="2800" i="1" dirty="0" smtClean="0"/>
              <a:t>Santas Missões</a:t>
            </a:r>
          </a:p>
          <a:p>
            <a:pPr algn="r"/>
            <a:r>
              <a:rPr lang="pt-BR" sz="2800" i="1" dirty="0" smtClean="0"/>
              <a:t> </a:t>
            </a:r>
            <a:r>
              <a:rPr lang="pt-BR" sz="2800" i="1" dirty="0"/>
              <a:t>Populares </a:t>
            </a:r>
            <a:endParaRPr lang="pt-BR" sz="2800" i="1" dirty="0" smtClean="0"/>
          </a:p>
          <a:p>
            <a:pPr algn="r"/>
            <a:r>
              <a:rPr lang="pt-BR" sz="2800" i="1" dirty="0" smtClean="0"/>
              <a:t>(</a:t>
            </a:r>
            <a:r>
              <a:rPr lang="pt-BR" sz="2800" i="1" dirty="0"/>
              <a:t>ASMP) </a:t>
            </a:r>
          </a:p>
        </p:txBody>
      </p:sp>
      <p:pic>
        <p:nvPicPr>
          <p:cNvPr id="16" name="Imagem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87" y="108164"/>
            <a:ext cx="8988425" cy="159264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3" descr="C:\Users\Padre Lino\Downloads\download smp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448" y="4858104"/>
            <a:ext cx="1999896" cy="1999896"/>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9612560" y="314096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4716016" y="1844824"/>
            <a:ext cx="4427984" cy="493582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800"/>
              </a:spcAft>
            </a:pPr>
            <a:r>
              <a:rPr lang="pt-BR" sz="3200" b="1" dirty="0">
                <a:solidFill>
                  <a:srgbClr val="C00000"/>
                </a:solidFill>
              </a:rPr>
              <a:t>Nossos contatos                   </a:t>
            </a:r>
          </a:p>
          <a:p>
            <a:r>
              <a:rPr lang="pt-BR" sz="2400" b="1" i="1" dirty="0">
                <a:solidFill>
                  <a:srgbClr val="C00000"/>
                </a:solidFill>
              </a:rPr>
              <a:t>Secretaria nacional da ASMP</a:t>
            </a:r>
            <a:endParaRPr lang="pt-BR" sz="2400" b="1" dirty="0">
              <a:solidFill>
                <a:srgbClr val="C00000"/>
              </a:solidFill>
            </a:endParaRPr>
          </a:p>
          <a:p>
            <a:r>
              <a:rPr lang="pt-BR" sz="2400" b="1" i="1" dirty="0">
                <a:solidFill>
                  <a:srgbClr val="C00000"/>
                </a:solidFill>
              </a:rPr>
              <a:t>CNBB N2 Tv. Barão do Triunfo,3151 – Marco </a:t>
            </a:r>
            <a:endParaRPr lang="pt-BR" sz="2400" b="1" dirty="0">
              <a:solidFill>
                <a:srgbClr val="C00000"/>
              </a:solidFill>
            </a:endParaRPr>
          </a:p>
          <a:p>
            <a:pPr>
              <a:spcAft>
                <a:spcPts val="600"/>
              </a:spcAft>
            </a:pPr>
            <a:r>
              <a:rPr lang="pt-BR" sz="2400" b="1" i="1" dirty="0">
                <a:solidFill>
                  <a:srgbClr val="C00000"/>
                </a:solidFill>
              </a:rPr>
              <a:t>CEP: 66093-050 – Belém-Pará</a:t>
            </a:r>
            <a:endParaRPr lang="pt-BR" sz="2400" b="1" dirty="0">
              <a:solidFill>
                <a:srgbClr val="C00000"/>
              </a:solidFill>
            </a:endParaRPr>
          </a:p>
          <a:p>
            <a:pPr>
              <a:spcAft>
                <a:spcPts val="600"/>
              </a:spcAft>
            </a:pPr>
            <a:r>
              <a:rPr lang="pt-BR" b="1" i="1" dirty="0">
                <a:solidFill>
                  <a:srgbClr val="C00000"/>
                </a:solidFill>
              </a:rPr>
              <a:t>Telefone: (91) 3256-7362</a:t>
            </a:r>
            <a:endParaRPr lang="pt-BR" b="1" dirty="0">
              <a:solidFill>
                <a:srgbClr val="C00000"/>
              </a:solidFill>
            </a:endParaRPr>
          </a:p>
          <a:p>
            <a:pPr>
              <a:spcAft>
                <a:spcPts val="600"/>
              </a:spcAft>
            </a:pPr>
            <a:r>
              <a:rPr lang="pt-BR" b="1" i="1" dirty="0">
                <a:solidFill>
                  <a:srgbClr val="C00000"/>
                </a:solidFill>
              </a:rPr>
              <a:t>Cel. (91) 98282-5573 (TIM) 99217-7830 (VIVO)</a:t>
            </a:r>
            <a:endParaRPr lang="pt-BR" b="1" dirty="0">
              <a:solidFill>
                <a:srgbClr val="C00000"/>
              </a:solidFill>
            </a:endParaRPr>
          </a:p>
          <a:p>
            <a:r>
              <a:rPr lang="pt-BR" b="1" i="1" dirty="0" err="1">
                <a:solidFill>
                  <a:srgbClr val="C00000"/>
                </a:solidFill>
              </a:rPr>
              <a:t>Faceboock</a:t>
            </a:r>
            <a:r>
              <a:rPr lang="pt-BR" b="1" i="1" dirty="0">
                <a:solidFill>
                  <a:srgbClr val="C00000"/>
                </a:solidFill>
              </a:rPr>
              <a:t>: Santas Missões Populares </a:t>
            </a:r>
            <a:r>
              <a:rPr lang="pt-BR" b="1" i="1" dirty="0" err="1">
                <a:solidFill>
                  <a:srgbClr val="C00000"/>
                </a:solidFill>
              </a:rPr>
              <a:t>smp</a:t>
            </a:r>
            <a:endParaRPr lang="pt-BR" b="1" dirty="0">
              <a:solidFill>
                <a:srgbClr val="C00000"/>
              </a:solidFill>
            </a:endParaRPr>
          </a:p>
          <a:p>
            <a:pPr>
              <a:spcAft>
                <a:spcPts val="600"/>
              </a:spcAft>
            </a:pPr>
            <a:r>
              <a:rPr lang="pt-BR" b="1" i="1" dirty="0" err="1">
                <a:solidFill>
                  <a:srgbClr val="C00000"/>
                </a:solidFill>
              </a:rPr>
              <a:t>Whatsap</a:t>
            </a:r>
            <a:r>
              <a:rPr lang="pt-BR" b="1" i="1" dirty="0">
                <a:solidFill>
                  <a:srgbClr val="C00000"/>
                </a:solidFill>
              </a:rPr>
              <a:t>: (91) 99836-6896</a:t>
            </a:r>
            <a:endParaRPr lang="pt-BR" b="1" dirty="0">
              <a:solidFill>
                <a:srgbClr val="C00000"/>
              </a:solidFill>
            </a:endParaRPr>
          </a:p>
          <a:p>
            <a:pPr>
              <a:spcAft>
                <a:spcPts val="600"/>
              </a:spcAft>
            </a:pPr>
            <a:r>
              <a:rPr lang="pt-BR" b="1" i="1" dirty="0">
                <a:solidFill>
                  <a:srgbClr val="C00000"/>
                </a:solidFill>
              </a:rPr>
              <a:t>E-mail: 1989.smp@gmail.com  </a:t>
            </a:r>
            <a:endParaRPr lang="pt-BR" b="1" dirty="0">
              <a:solidFill>
                <a:srgbClr val="C00000"/>
              </a:solidFill>
            </a:endParaRPr>
          </a:p>
          <a:p>
            <a:r>
              <a:rPr lang="pt-BR" b="1" i="1" dirty="0">
                <a:solidFill>
                  <a:srgbClr val="C00000"/>
                </a:solidFill>
              </a:rPr>
              <a:t>Site: www.santasmissoespopulares.org</a:t>
            </a:r>
            <a:endParaRPr lang="pt-BR" b="1" dirty="0">
              <a:solidFill>
                <a:srgbClr val="C00000"/>
              </a:solidFill>
            </a:endParaRPr>
          </a:p>
        </p:txBody>
      </p:sp>
    </p:spTree>
    <p:extLst>
      <p:ext uri="{BB962C8B-B14F-4D97-AF65-F5344CB8AC3E}">
        <p14:creationId xmlns:p14="http://schemas.microsoft.com/office/powerpoint/2010/main" val="4216441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564903"/>
            <a:ext cx="8928992" cy="4293097"/>
          </a:xfrm>
        </p:spPr>
        <p:txBody>
          <a:bodyPr>
            <a:normAutofit/>
          </a:bodyPr>
          <a:lstStyle/>
          <a:p>
            <a:pPr marL="457200" indent="-457200" algn="just">
              <a:buFont typeface="Wingdings" panose="05000000000000000000" pitchFamily="2" charset="2"/>
              <a:buChar char="§"/>
            </a:pPr>
            <a:r>
              <a:rPr lang="pt-BR" sz="3400" b="1" dirty="0">
                <a:solidFill>
                  <a:srgbClr val="000B76"/>
                </a:solidFill>
                <a:latin typeface="Arial Narrow" panose="020B0606020202030204" pitchFamily="34" charset="0"/>
              </a:rPr>
              <a:t>Cristão é aquele que encontrou sentido pleno na pessoa e na missão de Jesus de Nazaré. Como confessa o apóstolo Paulo de Tarso: “Para mim, de fato, o viver é Cristo” (</a:t>
            </a:r>
            <a:r>
              <a:rPr lang="pt-BR" sz="3400" b="1" dirty="0" err="1">
                <a:solidFill>
                  <a:srgbClr val="000B76"/>
                </a:solidFill>
                <a:latin typeface="Arial Narrow" panose="020B0606020202030204" pitchFamily="34" charset="0"/>
              </a:rPr>
              <a:t>Fl</a:t>
            </a:r>
            <a:r>
              <a:rPr lang="pt-BR" sz="3400" b="1" dirty="0">
                <a:solidFill>
                  <a:srgbClr val="000B76"/>
                </a:solidFill>
                <a:latin typeface="Arial Narrow" panose="020B0606020202030204" pitchFamily="34" charset="0"/>
              </a:rPr>
              <a:t> 1,21). Há o perigo de viver formas de cristianismo SEM JESUS CRISTO. Perigo que com frequência é realidade trágica e perversa. Não pode ser assim</a:t>
            </a:r>
            <a:r>
              <a:rPr lang="pt-BR" b="1" dirty="0" smtClean="0">
                <a:solidFill>
                  <a:srgbClr val="000B76"/>
                </a:solidFill>
              </a:rPr>
              <a:t>.</a:t>
            </a:r>
            <a:endParaRPr lang="pt-BR" b="1" dirty="0">
              <a:solidFill>
                <a:srgbClr val="000B76"/>
              </a:solidFill>
            </a:endParaRPr>
          </a:p>
          <a:p>
            <a:endParaRPr lang="pt-BR" dirty="0"/>
          </a:p>
        </p:txBody>
      </p:sp>
      <p:sp>
        <p:nvSpPr>
          <p:cNvPr id="8" name="Retângulo 7"/>
          <p:cNvSpPr/>
          <p:nvPr/>
        </p:nvSpPr>
        <p:spPr>
          <a:xfrm>
            <a:off x="107503" y="221244"/>
            <a:ext cx="8928993" cy="1268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9"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11" name="Texto explicativo em seta para baixo 10"/>
          <p:cNvSpPr/>
          <p:nvPr/>
        </p:nvSpPr>
        <p:spPr>
          <a:xfrm rot="463616">
            <a:off x="5274092" y="401554"/>
            <a:ext cx="3581097" cy="1045394"/>
          </a:xfrm>
          <a:prstGeom prst="downArrow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t-BR" sz="4000" b="1" dirty="0" smtClean="0"/>
              <a:t>Motivações</a:t>
            </a:r>
            <a:endParaRPr lang="pt-BR" dirty="0"/>
          </a:p>
        </p:txBody>
      </p:sp>
    </p:spTree>
    <p:extLst>
      <p:ext uri="{BB962C8B-B14F-4D97-AF65-F5344CB8AC3E}">
        <p14:creationId xmlns:p14="http://schemas.microsoft.com/office/powerpoint/2010/main" val="2906540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564903"/>
            <a:ext cx="8856984" cy="4293097"/>
          </a:xfrm>
        </p:spPr>
        <p:txBody>
          <a:bodyPr>
            <a:normAutofit fontScale="92500" lnSpcReduction="10000"/>
          </a:bodyPr>
          <a:lstStyle/>
          <a:p>
            <a:pPr marL="457200" indent="-457200" algn="just">
              <a:buFont typeface="Wingdings" panose="05000000000000000000" pitchFamily="2" charset="2"/>
              <a:buChar char="§"/>
            </a:pPr>
            <a:r>
              <a:rPr lang="pt-BR" b="1" dirty="0">
                <a:solidFill>
                  <a:srgbClr val="000B76"/>
                </a:solidFill>
                <a:latin typeface="Arial Narrow" panose="020B0606020202030204" pitchFamily="34" charset="0"/>
              </a:rPr>
              <a:t>Mas também não pode ser qualquer Jesus, adaptado aos nossos gostos e bolsos. Há muitas ‘caricaturas’ de Jesus na sociedade, nas pessoas e até nas Igrejas Cristãs, inclusive na nossa Católica. Tudo isso gera divisões, corrupção, confusão, abusos. Um triste e imperdoável escândalo. Precisamos voltar ao Jesus de Nazaré da Galileia, conforme falam os evangelhos, com fidelidade e urgência: “Tenham em vocês os mesmos sentimentos que havia em Cristo Jesus” (</a:t>
            </a:r>
            <a:r>
              <a:rPr lang="pt-BR" b="1" dirty="0" err="1">
                <a:solidFill>
                  <a:srgbClr val="000B76"/>
                </a:solidFill>
                <a:latin typeface="Arial Narrow" panose="020B0606020202030204" pitchFamily="34" charset="0"/>
              </a:rPr>
              <a:t>Fl</a:t>
            </a:r>
            <a:r>
              <a:rPr lang="pt-BR" b="1" dirty="0">
                <a:solidFill>
                  <a:srgbClr val="000B76"/>
                </a:solidFill>
                <a:latin typeface="Arial Narrow" panose="020B0606020202030204" pitchFamily="34" charset="0"/>
              </a:rPr>
              <a:t> 2,5), insiste Paulo de Tarso</a:t>
            </a:r>
            <a:r>
              <a:rPr lang="pt-BR" b="1" dirty="0" smtClean="0">
                <a:solidFill>
                  <a:srgbClr val="000B76"/>
                </a:solidFill>
                <a:latin typeface="Arial Narrow" panose="020B0606020202030204" pitchFamily="34" charset="0"/>
              </a:rPr>
              <a:t>.</a:t>
            </a:r>
            <a:endParaRPr lang="pt-BR" b="1" dirty="0">
              <a:solidFill>
                <a:srgbClr val="000B76"/>
              </a:solidFill>
              <a:latin typeface="Arial Narrow" panose="020B0606020202030204" pitchFamily="34" charset="0"/>
            </a:endParaRPr>
          </a:p>
          <a:p>
            <a:endParaRPr lang="pt-BR" dirty="0"/>
          </a:p>
        </p:txBody>
      </p:sp>
      <p:pic>
        <p:nvPicPr>
          <p:cNvPr id="9"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10" name="Texto explicativo em seta para baixo 9"/>
          <p:cNvSpPr/>
          <p:nvPr/>
        </p:nvSpPr>
        <p:spPr>
          <a:xfrm rot="463616">
            <a:off x="5274092" y="401554"/>
            <a:ext cx="3581097" cy="1045394"/>
          </a:xfrm>
          <a:prstGeom prst="downArrow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t-BR" sz="4000" b="1" dirty="0" smtClean="0"/>
              <a:t>Motivações</a:t>
            </a:r>
            <a:endParaRPr lang="pt-BR" dirty="0"/>
          </a:p>
        </p:txBody>
      </p:sp>
    </p:spTree>
    <p:extLst>
      <p:ext uri="{BB962C8B-B14F-4D97-AF65-F5344CB8AC3E}">
        <p14:creationId xmlns:p14="http://schemas.microsoft.com/office/powerpoint/2010/main" val="4131723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954895"/>
            <a:ext cx="8856984" cy="4903106"/>
          </a:xfrm>
        </p:spPr>
        <p:txBody>
          <a:bodyPr>
            <a:normAutofit fontScale="92500"/>
          </a:bodyPr>
          <a:lstStyle/>
          <a:p>
            <a:pPr marL="457200" indent="-457200" algn="just">
              <a:buFont typeface="Wingdings" panose="05000000000000000000" pitchFamily="2" charset="2"/>
              <a:buChar char="§"/>
            </a:pPr>
            <a:r>
              <a:rPr lang="pt-BR" b="1" dirty="0">
                <a:solidFill>
                  <a:srgbClr val="000B76"/>
                </a:solidFill>
                <a:latin typeface="Arial Narrow" panose="020B0606020202030204" pitchFamily="34" charset="0"/>
              </a:rPr>
              <a:t>Mas também não pode ser qualquer Jesus, adaptado aos nossos gostos e bolsos. Há muitas ‘caricaturas’ de Jesus na sociedade, nas pessoas e até nas Igrejas Cristãs, inclusive na nossa Católica. Tudo isso gera divisões, corrupção, confusão, abusos. Um triste e imperdoável escândalo. Precisamos voltar ao Jesus de Nazaré da Galileia, conforme falam os evangelhos, com fidelidade e urgência: “Tenham em vocês os mesmos sentimentos que havia em Cristo Jesus” (</a:t>
            </a:r>
            <a:r>
              <a:rPr lang="pt-BR" b="1" dirty="0" err="1">
                <a:solidFill>
                  <a:srgbClr val="000B76"/>
                </a:solidFill>
                <a:latin typeface="Arial Narrow" panose="020B0606020202030204" pitchFamily="34" charset="0"/>
              </a:rPr>
              <a:t>Fl</a:t>
            </a:r>
            <a:r>
              <a:rPr lang="pt-BR" b="1" dirty="0">
                <a:solidFill>
                  <a:srgbClr val="000B76"/>
                </a:solidFill>
                <a:latin typeface="Arial Narrow" panose="020B0606020202030204" pitchFamily="34" charset="0"/>
              </a:rPr>
              <a:t> 2,5), insiste Paulo de Tarso</a:t>
            </a:r>
            <a:r>
              <a:rPr lang="pt-BR" b="1" dirty="0" smtClean="0">
                <a:solidFill>
                  <a:srgbClr val="000B76"/>
                </a:solidFill>
                <a:latin typeface="Arial Narrow" panose="020B0606020202030204" pitchFamily="34" charset="0"/>
              </a:rPr>
              <a:t>.</a:t>
            </a:r>
            <a:endParaRPr lang="pt-BR" b="1" dirty="0">
              <a:solidFill>
                <a:srgbClr val="000B76"/>
              </a:solidFill>
              <a:latin typeface="Arial Narrow" panose="020B0606020202030204" pitchFamily="34" charset="0"/>
            </a:endParaRPr>
          </a:p>
          <a:p>
            <a:endParaRPr lang="pt-BR" dirty="0"/>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9" name="Texto explicativo em seta para baixo 8"/>
          <p:cNvSpPr/>
          <p:nvPr/>
        </p:nvSpPr>
        <p:spPr>
          <a:xfrm rot="463616">
            <a:off x="5274092" y="401554"/>
            <a:ext cx="3581097" cy="1045394"/>
          </a:xfrm>
          <a:prstGeom prst="downArrow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a:t>Finalidade</a:t>
            </a:r>
            <a:endParaRPr lang="pt-BR" dirty="0"/>
          </a:p>
        </p:txBody>
      </p:sp>
    </p:spTree>
    <p:extLst>
      <p:ext uri="{BB962C8B-B14F-4D97-AF65-F5344CB8AC3E}">
        <p14:creationId xmlns:p14="http://schemas.microsoft.com/office/powerpoint/2010/main" val="4086170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954895"/>
            <a:ext cx="8856984" cy="4903106"/>
          </a:xfrm>
        </p:spPr>
        <p:txBody>
          <a:bodyPr>
            <a:normAutofit/>
          </a:bodyPr>
          <a:lstStyle/>
          <a:p>
            <a:pPr marL="457200" indent="-457200" algn="just">
              <a:buFont typeface="Wingdings" panose="05000000000000000000" pitchFamily="2" charset="2"/>
              <a:buChar char="§"/>
            </a:pPr>
            <a:r>
              <a:rPr lang="pt-BR" dirty="0"/>
              <a:t> </a:t>
            </a:r>
            <a:r>
              <a:rPr lang="pt-BR" b="1" dirty="0">
                <a:solidFill>
                  <a:srgbClr val="000B76"/>
                </a:solidFill>
                <a:latin typeface="Arial Narrow" panose="020B0606020202030204" pitchFamily="34" charset="0"/>
              </a:rPr>
              <a:t>A pequena comunidade de discípulos de Jesus não pode se tornar um clube fechado, longe da vida do povo. É comunidade em missão, é Igreja em saída, a serviço da vizinhança e mais além! Seus membros fazem questão de serem fermento e sal do Reino de Deus nas várias realidades sociais, políticas, educacionais, econômicas, ecológicas, culturais... Pois a vida é MISSÃO e a missão dá sentido à VIDA!</a:t>
            </a: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2" y="401554"/>
            <a:ext cx="3581097" cy="1045394"/>
          </a:xfrm>
          <a:prstGeom prst="downArrow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a:t>Finalidade</a:t>
            </a:r>
            <a:endParaRPr lang="pt-BR" dirty="0"/>
          </a:p>
        </p:txBody>
      </p:sp>
    </p:spTree>
    <p:extLst>
      <p:ext uri="{BB962C8B-B14F-4D97-AF65-F5344CB8AC3E}">
        <p14:creationId xmlns:p14="http://schemas.microsoft.com/office/powerpoint/2010/main" val="2622763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542039"/>
            <a:ext cx="8856984" cy="5315962"/>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r>
              <a:rPr lang="pt-BR" sz="3600" b="1" dirty="0" smtClean="0">
                <a:solidFill>
                  <a:srgbClr val="000B76"/>
                </a:solidFill>
              </a:rPr>
              <a:t>1. </a:t>
            </a:r>
            <a:r>
              <a:rPr lang="pt-BR" sz="4000" b="1" dirty="0" smtClean="0">
                <a:solidFill>
                  <a:srgbClr val="000B76"/>
                </a:solidFill>
                <a:effectLst>
                  <a:outerShdw blurRad="38100" dist="38100" dir="2700000" algn="tl">
                    <a:srgbClr val="000000">
                      <a:alpha val="43137"/>
                    </a:srgbClr>
                  </a:outerShdw>
                </a:effectLst>
              </a:rPr>
              <a:t>Diariamente</a:t>
            </a:r>
            <a:r>
              <a:rPr lang="pt-BR" sz="4000" b="1" dirty="0">
                <a:solidFill>
                  <a:srgbClr val="000B76"/>
                </a:solidFill>
                <a:effectLst>
                  <a:outerShdw blurRad="38100" dist="38100" dir="2700000" algn="tl">
                    <a:srgbClr val="000000">
                      <a:alpha val="43137"/>
                    </a:srgbClr>
                  </a:outerShdw>
                </a:effectLst>
              </a:rPr>
              <a:t>, se possível, ou semanalmente</a:t>
            </a:r>
            <a:r>
              <a:rPr lang="pt-BR" sz="4000" b="1" dirty="0">
                <a:solidFill>
                  <a:srgbClr val="000B76"/>
                </a:solidFill>
              </a:rPr>
              <a:t>. </a:t>
            </a:r>
            <a:r>
              <a:rPr lang="pt-BR" sz="4000" b="1" dirty="0">
                <a:solidFill>
                  <a:srgbClr val="000746"/>
                </a:solidFill>
              </a:rPr>
              <a:t>Cada um vai copiando e meditando um trecho do evangelho do ano litúrgico, de maneira continuada, até terminar. Prazo: duração do ano litúrgico, de novembro a novembro.</a:t>
            </a:r>
            <a:endParaRPr lang="pt-BR" sz="4000" b="1" dirty="0">
              <a:solidFill>
                <a:srgbClr val="000746"/>
              </a:solidFill>
              <a:latin typeface="Arial Narrow" panose="020B0606020202030204" pitchFamily="34" charset="0"/>
            </a:endParaRPr>
          </a:p>
        </p:txBody>
      </p:sp>
      <p:sp>
        <p:nvSpPr>
          <p:cNvPr id="7" name="Texto explicativo em seta para baixo 6"/>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0159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0213" y="1542038"/>
            <a:ext cx="8856984" cy="5315961"/>
          </a:xfrm>
        </p:spPr>
        <p:txBody>
          <a:bodyPr>
            <a:normAutofit fontScale="77500" lnSpcReduction="20000"/>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r>
              <a:rPr lang="pt-BR" sz="4600" b="1" dirty="0" smtClean="0">
                <a:solidFill>
                  <a:srgbClr val="000B76"/>
                </a:solidFill>
              </a:rPr>
              <a:t>2. </a:t>
            </a:r>
            <a:r>
              <a:rPr lang="pt-BR" sz="4600" b="1" dirty="0" smtClean="0">
                <a:solidFill>
                  <a:srgbClr val="000099"/>
                </a:solidFill>
                <a:effectLst>
                  <a:outerShdw blurRad="38100" dist="38100" dir="2700000" algn="tl">
                    <a:srgbClr val="000000">
                      <a:alpha val="43137"/>
                    </a:srgbClr>
                  </a:outerShdw>
                </a:effectLst>
              </a:rPr>
              <a:t>Semanalmente</a:t>
            </a:r>
            <a:r>
              <a:rPr lang="pt-BR" sz="4600" b="1" dirty="0">
                <a:solidFill>
                  <a:srgbClr val="000099"/>
                </a:solidFill>
                <a:effectLst>
                  <a:outerShdw blurRad="38100" dist="38100" dir="2700000" algn="tl">
                    <a:srgbClr val="000000">
                      <a:alpha val="43137"/>
                    </a:srgbClr>
                  </a:outerShdw>
                </a:effectLst>
              </a:rPr>
              <a:t>, possivelmente, e na pequena comunidade</a:t>
            </a:r>
            <a:r>
              <a:rPr lang="pt-BR" sz="4600" dirty="0">
                <a:solidFill>
                  <a:srgbClr val="000099"/>
                </a:solidFill>
              </a:rPr>
              <a:t>. </a:t>
            </a:r>
            <a:r>
              <a:rPr lang="pt-BR" sz="4100" b="1" dirty="0">
                <a:solidFill>
                  <a:srgbClr val="000746"/>
                </a:solidFill>
              </a:rPr>
              <a:t>Uma dezena de pessoas, no máximo, se reúne nas casas dos participantes. De preferência, com os vizinhos de casa. Tendo mais pessoas é bom formar outra comunidade. E assim por diante. Reunião coordenada por alguém do grupo, em forma de rodízio. Todos sentados ao redor de uma mesa, ficando à vontade, com Bíblia, caderno e caneta, ao fim de anotar o que cada um achar mais conveniente. Escrever faz bem, ajuda a guardar melhor a mensagem do texto sagrado</a:t>
            </a:r>
            <a:r>
              <a:rPr lang="pt-BR" sz="4600" b="1" dirty="0" smtClean="0">
                <a:solidFill>
                  <a:srgbClr val="000746"/>
                </a:solidFill>
              </a:rPr>
              <a:t>.</a:t>
            </a:r>
            <a:endParaRPr lang="pt-BR" sz="4600" b="1" dirty="0">
              <a:solidFill>
                <a:srgbClr val="000746"/>
              </a:solidFill>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1613320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542039"/>
            <a:ext cx="8856984" cy="5315962"/>
          </a:xfrm>
        </p:spPr>
        <p:txBody>
          <a:bodyPr>
            <a:normAutofit/>
          </a:bodyPr>
          <a:lstStyle/>
          <a:p>
            <a:r>
              <a:rPr lang="pt-BR" b="1" dirty="0">
                <a:effectLst>
                  <a:outerShdw blurRad="38100" dist="38100" dir="2700000" algn="tl">
                    <a:srgbClr val="000000">
                      <a:alpha val="43137"/>
                    </a:srgbClr>
                  </a:outerShdw>
                </a:effectLst>
              </a:rPr>
              <a:t> </a:t>
            </a:r>
            <a:r>
              <a:rPr lang="pt-BR" sz="5400" b="1" dirty="0">
                <a:solidFill>
                  <a:srgbClr val="C00000"/>
                </a:solidFill>
                <a:effectLst>
                  <a:outerShdw blurRad="38100" dist="38100" dir="2700000" algn="tl">
                    <a:srgbClr val="000000">
                      <a:alpha val="43137"/>
                    </a:srgbClr>
                  </a:outerShdw>
                </a:effectLst>
              </a:rPr>
              <a:t>É fácil e </a:t>
            </a:r>
            <a:r>
              <a:rPr lang="pt-BR" sz="5400" b="1" dirty="0" smtClean="0">
                <a:solidFill>
                  <a:srgbClr val="C00000"/>
                </a:solidFill>
                <a:effectLst>
                  <a:outerShdw blurRad="38100" dist="38100" dir="2700000" algn="tl">
                    <a:srgbClr val="000000">
                      <a:alpha val="43137"/>
                    </a:srgbClr>
                  </a:outerShdw>
                </a:effectLst>
              </a:rPr>
              <a:t>bonito</a:t>
            </a:r>
            <a:endParaRPr lang="pt-BR" sz="5400" dirty="0">
              <a:solidFill>
                <a:srgbClr val="C00000"/>
              </a:solidFill>
            </a:endParaRPr>
          </a:p>
          <a:p>
            <a:pPr algn="just"/>
            <a:r>
              <a:rPr lang="pt-BR" sz="3600" b="1" dirty="0" smtClean="0">
                <a:solidFill>
                  <a:srgbClr val="000B76"/>
                </a:solidFill>
              </a:rPr>
              <a:t>3. </a:t>
            </a:r>
            <a:r>
              <a:rPr lang="pt-BR" sz="4000" b="1" dirty="0" smtClean="0">
                <a:solidFill>
                  <a:srgbClr val="000099"/>
                </a:solidFill>
                <a:effectLst>
                  <a:outerShdw blurRad="38100" dist="38100" dir="2700000" algn="tl">
                    <a:srgbClr val="000000">
                      <a:alpha val="43137"/>
                    </a:srgbClr>
                  </a:outerShdw>
                </a:effectLst>
              </a:rPr>
              <a:t>10</a:t>
            </a:r>
            <a:r>
              <a:rPr lang="pt-BR" sz="4000" dirty="0" smtClean="0">
                <a:solidFill>
                  <a:srgbClr val="000099"/>
                </a:solidFill>
                <a:effectLst>
                  <a:outerShdw blurRad="38100" dist="38100" dir="2700000" algn="tl">
                    <a:srgbClr val="000000">
                      <a:alpha val="43137"/>
                    </a:srgbClr>
                  </a:outerShdw>
                </a:effectLst>
              </a:rPr>
              <a:t>-</a:t>
            </a:r>
            <a:r>
              <a:rPr lang="pt-BR" sz="4000" b="1" dirty="0" smtClean="0">
                <a:solidFill>
                  <a:srgbClr val="000099"/>
                </a:solidFill>
                <a:effectLst>
                  <a:outerShdw blurRad="38100" dist="38100" dir="2700000" algn="tl">
                    <a:srgbClr val="000000">
                      <a:alpha val="43137"/>
                    </a:srgbClr>
                  </a:outerShdw>
                </a:effectLst>
              </a:rPr>
              <a:t>15 </a:t>
            </a:r>
            <a:r>
              <a:rPr lang="pt-BR" sz="4000" b="1" dirty="0">
                <a:solidFill>
                  <a:srgbClr val="000099"/>
                </a:solidFill>
                <a:effectLst>
                  <a:outerShdw blurRad="38100" dist="38100" dir="2700000" algn="tl">
                    <a:srgbClr val="000000">
                      <a:alpha val="43137"/>
                    </a:srgbClr>
                  </a:outerShdw>
                </a:effectLst>
              </a:rPr>
              <a:t>minutos, no máximo</a:t>
            </a:r>
            <a:r>
              <a:rPr lang="pt-BR" sz="4000" dirty="0">
                <a:solidFill>
                  <a:srgbClr val="000746"/>
                </a:solidFill>
              </a:rPr>
              <a:t>. </a:t>
            </a:r>
            <a:r>
              <a:rPr lang="pt-BR" sz="3600" b="1" dirty="0">
                <a:solidFill>
                  <a:srgbClr val="000746"/>
                </a:solidFill>
              </a:rPr>
              <a:t>Partilha das noticias da vida do lugar, do Brasil, do mundo. Abrir o livro da vida é porta de entrada indispensável para entender a beleza da Palavra de Deus, que está na Bíblia. É por amor à vida que vamos à Palavra de </a:t>
            </a:r>
            <a:r>
              <a:rPr lang="pt-BR" sz="3600" b="1" dirty="0" smtClean="0">
                <a:solidFill>
                  <a:srgbClr val="000746"/>
                </a:solidFill>
              </a:rPr>
              <a:t>Deus.</a:t>
            </a:r>
            <a:endParaRPr lang="pt-BR" sz="3600" b="1" dirty="0">
              <a:solidFill>
                <a:srgbClr val="000746"/>
              </a:solidFill>
              <a:latin typeface="Arial Narrow" panose="020B0606020202030204" pitchFamily="34" charset="0"/>
            </a:endParaRPr>
          </a:p>
        </p:txBody>
      </p:sp>
      <p:pic>
        <p:nvPicPr>
          <p:cNvPr id="8" name="Picture 13" descr="C:\Users\Padre Lino\Downloads\download sm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678"/>
            <a:ext cx="1944216"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o explicativo em seta para baixo 4"/>
          <p:cNvSpPr/>
          <p:nvPr/>
        </p:nvSpPr>
        <p:spPr>
          <a:xfrm rot="463616">
            <a:off x="5274091" y="460089"/>
            <a:ext cx="3581097" cy="1045394"/>
          </a:xfrm>
          <a:prstGeom prst="downArrowCallou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pt-BR" sz="4000" b="1" dirty="0" smtClean="0"/>
              <a:t>Como funciona</a:t>
            </a:r>
            <a:endParaRPr lang="pt-BR" dirty="0"/>
          </a:p>
        </p:txBody>
      </p:sp>
    </p:spTree>
    <p:extLst>
      <p:ext uri="{BB962C8B-B14F-4D97-AF65-F5344CB8AC3E}">
        <p14:creationId xmlns:p14="http://schemas.microsoft.com/office/powerpoint/2010/main" val="404000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1686</Words>
  <Application>Microsoft Office PowerPoint</Application>
  <PresentationFormat>Apresentação na tela (4:3)</PresentationFormat>
  <Paragraphs>104</Paragraphs>
  <Slides>28</Slides>
  <Notes>1</Notes>
  <HiddenSlides>0</HiddenSlides>
  <MMClips>0</MMClips>
  <ScaleCrop>false</ScaleCrop>
  <HeadingPairs>
    <vt:vector size="4" baseType="variant">
      <vt:variant>
        <vt:lpstr>Tema</vt:lpstr>
      </vt:variant>
      <vt:variant>
        <vt:i4>1</vt:i4>
      </vt:variant>
      <vt:variant>
        <vt:lpstr>Títulos de slides</vt:lpstr>
      </vt:variant>
      <vt:variant>
        <vt:i4>28</vt:i4>
      </vt:variant>
    </vt:vector>
  </HeadingPairs>
  <TitlesOfParts>
    <vt:vector size="29"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Cúria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Padre Lino</dc:creator>
  <cp:lastModifiedBy>Padre Lino</cp:lastModifiedBy>
  <cp:revision>18</cp:revision>
  <dcterms:created xsi:type="dcterms:W3CDTF">2018-06-13T12:25:34Z</dcterms:created>
  <dcterms:modified xsi:type="dcterms:W3CDTF">2018-06-14T17:09:13Z</dcterms:modified>
</cp:coreProperties>
</file>