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0" r:id="rId1"/>
    <p:sldMasterId id="2147483758" r:id="rId2"/>
  </p:sldMasterIdLst>
  <p:sldIdLst>
    <p:sldId id="259" r:id="rId3"/>
    <p:sldId id="256" r:id="rId4"/>
    <p:sldId id="258" r:id="rId5"/>
    <p:sldId id="264" r:id="rId6"/>
    <p:sldId id="265" r:id="rId7"/>
    <p:sldId id="266" r:id="rId8"/>
    <p:sldId id="267" r:id="rId9"/>
    <p:sldId id="268" r:id="rId10"/>
    <p:sldId id="269" r:id="rId11"/>
    <p:sldId id="271" r:id="rId12"/>
    <p:sldId id="273" r:id="rId13"/>
    <p:sldId id="274" r:id="rId14"/>
    <p:sldId id="275" r:id="rId15"/>
    <p:sldId id="276" r:id="rId16"/>
    <p:sldId id="278" r:id="rId17"/>
    <p:sldId id="280" r:id="rId18"/>
    <p:sldId id="281" r:id="rId19"/>
    <p:sldId id="282" r:id="rId20"/>
    <p:sldId id="284" r:id="rId21"/>
    <p:sldId id="286" r:id="rId22"/>
    <p:sldId id="287" r:id="rId23"/>
    <p:sldId id="288" r:id="rId24"/>
    <p:sldId id="289" r:id="rId25"/>
    <p:sldId id="290" r:id="rId26"/>
    <p:sldId id="296" r:id="rId27"/>
    <p:sldId id="291" r:id="rId28"/>
    <p:sldId id="292" r:id="rId29"/>
    <p:sldId id="297" r:id="rId30"/>
    <p:sldId id="293" r:id="rId31"/>
    <p:sldId id="298" r:id="rId32"/>
    <p:sldId id="299" r:id="rId33"/>
    <p:sldId id="300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052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01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875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3854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313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3918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036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407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1179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6565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162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6594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34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0349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70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596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545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64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9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352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154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572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692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829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3F4D6600-A974-4B03-A3CA-936DEE1FCA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6918" y="4546832"/>
            <a:ext cx="10821798" cy="1079161"/>
          </a:xfrm>
        </p:spPr>
        <p:txBody>
          <a:bodyPr>
            <a:noAutofit/>
          </a:bodyPr>
          <a:lstStyle/>
          <a:p>
            <a:pPr algn="ctr"/>
            <a:r>
              <a:rPr lang="pt-BR" sz="6000" dirty="0"/>
              <a:t>DIOCESE DE TUBARÃO</a:t>
            </a:r>
          </a:p>
          <a:p>
            <a:pPr algn="ctr"/>
            <a:r>
              <a:rPr lang="pt-BR" sz="6000" dirty="0"/>
              <a:t>PE LUÍS MOSCONI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85E224EE-6FC3-440D-A2C1-C1450459F0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493" y="168826"/>
            <a:ext cx="4512649" cy="417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346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516696"/>
            <a:ext cx="10058400" cy="433038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5900" b="1" dirty="0">
                <a:solidFill>
                  <a:schemeClr val="accent3">
                    <a:lumMod val="75000"/>
                  </a:schemeClr>
                </a:solidFill>
              </a:rPr>
              <a:t>CARACTERÍSTICAS</a:t>
            </a:r>
            <a:endParaRPr lang="pt-BR" sz="59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5800" dirty="0"/>
              <a:t>A missão de Jesus de Nazaré: o eixo de toda a pastoral diocesana.</a:t>
            </a:r>
          </a:p>
          <a:p>
            <a:pPr marL="0" indent="0" algn="ctr">
              <a:buNone/>
            </a:pPr>
            <a:endParaRPr lang="pt-BR" sz="6000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026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91530"/>
            <a:ext cx="10058400" cy="435555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22000" b="1" dirty="0">
                <a:solidFill>
                  <a:schemeClr val="accent3">
                    <a:lumMod val="75000"/>
                  </a:schemeClr>
                </a:solidFill>
              </a:rPr>
              <a:t>CARACTERÍSTICAS</a:t>
            </a:r>
            <a:endParaRPr lang="pt-BR" sz="2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lvl="0" indent="0" algn="ctr">
              <a:spcBef>
                <a:spcPts val="2400"/>
              </a:spcBef>
              <a:buNone/>
            </a:pPr>
            <a:r>
              <a:rPr lang="pt-BR" sz="22000" dirty="0"/>
              <a:t>A espiritualidade do seguimento de Jesus (discipulado): deve ser a espiritualidade básica de toda a vida da diocese.</a:t>
            </a:r>
          </a:p>
          <a:p>
            <a:pPr marL="0" indent="0">
              <a:buNone/>
            </a:pPr>
            <a:endParaRPr lang="pt-BR" sz="6000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948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57974"/>
            <a:ext cx="10058400" cy="4389112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11600" b="1" dirty="0">
                <a:solidFill>
                  <a:schemeClr val="accent3">
                    <a:lumMod val="75000"/>
                  </a:schemeClr>
                </a:solidFill>
              </a:rPr>
              <a:t>CARACTERÍSTICAS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11600" dirty="0"/>
              <a:t>Trabalhando na dimensão pessoal, eclesial, social.</a:t>
            </a:r>
          </a:p>
          <a:p>
            <a:pPr marL="0" indent="0">
              <a:buNone/>
            </a:pPr>
            <a:endParaRPr lang="pt-BR" sz="5400" dirty="0"/>
          </a:p>
          <a:p>
            <a:pPr marL="0" indent="0">
              <a:buNone/>
            </a:pPr>
            <a:r>
              <a:rPr lang="pt-BR" sz="5500" dirty="0"/>
              <a:t> </a:t>
            </a:r>
          </a:p>
          <a:p>
            <a:pPr marL="0" indent="0">
              <a:buNone/>
            </a:pPr>
            <a:endParaRPr lang="pt-BR" sz="6000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35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516696"/>
            <a:ext cx="10058400" cy="433038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22000" b="1" dirty="0">
                <a:solidFill>
                  <a:schemeClr val="accent3">
                    <a:lumMod val="75000"/>
                  </a:schemeClr>
                </a:solidFill>
              </a:rPr>
              <a:t>CARACTERÍSTICAS</a:t>
            </a:r>
            <a:endParaRPr lang="pt-BR" sz="2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22000" dirty="0"/>
              <a:t> Propondo e vivendo um estilo de vida simples, sóbrio, acolhedor, solidário, missionário, ecológico.</a:t>
            </a:r>
          </a:p>
          <a:p>
            <a:pPr marL="0" indent="0">
              <a:spcBef>
                <a:spcPts val="2400"/>
              </a:spcBef>
              <a:buNone/>
            </a:pPr>
            <a:endParaRPr lang="pt-BR" sz="6000" dirty="0"/>
          </a:p>
          <a:p>
            <a:pPr marL="0" indent="0" algn="ctr">
              <a:spcBef>
                <a:spcPts val="2400"/>
              </a:spcBef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311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550252"/>
            <a:ext cx="10058400" cy="429683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8800" b="1" dirty="0">
                <a:solidFill>
                  <a:schemeClr val="accent3">
                    <a:lumMod val="75000"/>
                  </a:schemeClr>
                </a:solidFill>
              </a:rPr>
              <a:t>CARACTERÍSTICAS</a:t>
            </a:r>
            <a:endParaRPr lang="pt-BR" sz="88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8800" dirty="0"/>
              <a:t> Com um presbitério discípulo missionário.</a:t>
            </a:r>
          </a:p>
          <a:p>
            <a:pPr marL="0" indent="0">
              <a:buNone/>
            </a:pPr>
            <a:endParaRPr lang="pt-BR" sz="5800" dirty="0"/>
          </a:p>
          <a:p>
            <a:pPr marL="0" indent="0">
              <a:buNone/>
            </a:pPr>
            <a:endParaRPr lang="pt-BR" sz="6000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955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83140"/>
            <a:ext cx="10336914" cy="4363945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22000" b="1" dirty="0">
                <a:solidFill>
                  <a:schemeClr val="accent3">
                    <a:lumMod val="75000"/>
                  </a:schemeClr>
                </a:solidFill>
              </a:rPr>
              <a:t>CARACTERÍSTICAS</a:t>
            </a:r>
            <a:endParaRPr lang="pt-BR" sz="2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22000" dirty="0"/>
              <a:t>Com muitos missionários sujeitos eclesiais corresponsáveis, protagonistas de um novo amanhecer da humanidade.  </a:t>
            </a:r>
          </a:p>
          <a:p>
            <a:pPr marL="0" indent="0">
              <a:spcBef>
                <a:spcPts val="2400"/>
              </a:spcBef>
              <a:buNone/>
            </a:pPr>
            <a:endParaRPr lang="pt-BR" sz="5800" dirty="0"/>
          </a:p>
          <a:p>
            <a:pPr marL="0" indent="0">
              <a:buNone/>
            </a:pPr>
            <a:endParaRPr lang="pt-BR" sz="6000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608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24418"/>
            <a:ext cx="10135579" cy="432872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22000" b="1" dirty="0">
                <a:solidFill>
                  <a:schemeClr val="accent3">
                    <a:lumMod val="75000"/>
                  </a:schemeClr>
                </a:solidFill>
              </a:rPr>
              <a:t>CARACTERÍSTICAS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22000" dirty="0"/>
              <a:t>Organizada em uma bela rede de paróquias missionárias em comunhão com a vida diocesana e com sua autonomia corresponsável.</a:t>
            </a:r>
          </a:p>
          <a:p>
            <a:pPr marL="0" indent="0">
              <a:buNone/>
            </a:pPr>
            <a:endParaRPr lang="pt-BR" sz="22000" dirty="0"/>
          </a:p>
          <a:p>
            <a:pPr marL="0" indent="0">
              <a:buNone/>
            </a:pPr>
            <a:r>
              <a:rPr lang="pt-BR" sz="22000" dirty="0"/>
              <a:t> </a:t>
            </a:r>
            <a:endParaRPr lang="pt-BR" sz="5800" dirty="0"/>
          </a:p>
          <a:p>
            <a:pPr marL="0" indent="0">
              <a:buNone/>
            </a:pPr>
            <a:endParaRPr lang="pt-BR" sz="6000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753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32806"/>
            <a:ext cx="10336914" cy="441427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22000" b="1" dirty="0">
                <a:solidFill>
                  <a:schemeClr val="accent3">
                    <a:lumMod val="75000"/>
                  </a:schemeClr>
                </a:solidFill>
              </a:rPr>
              <a:t>CARACTERÍSTICAS</a:t>
            </a:r>
            <a:endParaRPr lang="pt-BR" sz="2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22000" dirty="0"/>
              <a:t>Com muitos missionários sujeitos eclesiais corresponsáveis, protagonistas de um novo amanhecer da humanidade.  </a:t>
            </a:r>
          </a:p>
          <a:p>
            <a:pPr marL="0" indent="0">
              <a:buNone/>
            </a:pPr>
            <a:endParaRPr lang="pt-BR" sz="5800" dirty="0"/>
          </a:p>
          <a:p>
            <a:pPr marL="0" indent="0">
              <a:buNone/>
            </a:pPr>
            <a:endParaRPr lang="pt-BR" sz="6000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337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</a:t>
            </a:r>
            <a:br>
              <a:rPr lang="pt-BR" sz="3800" b="1" dirty="0"/>
            </a:br>
            <a:r>
              <a:rPr lang="pt-BR" sz="3800" b="1" dirty="0"/>
              <a:t>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402" y="2449584"/>
            <a:ext cx="10090278" cy="4397501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22000" b="1" dirty="0">
                <a:solidFill>
                  <a:schemeClr val="accent3">
                    <a:lumMod val="75000"/>
                  </a:schemeClr>
                </a:solidFill>
              </a:rPr>
              <a:t>PARÓQUIA MISSIONÁRIA PERFIL</a:t>
            </a:r>
            <a:endParaRPr lang="pt-BR" sz="2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22000" dirty="0"/>
              <a:t>Paróquia como a fraternidade dos peregrinos, rumo à pátria definitiva (dimensão escatológica)</a:t>
            </a:r>
          </a:p>
          <a:p>
            <a:pPr marL="0" indent="0">
              <a:spcBef>
                <a:spcPts val="2400"/>
              </a:spcBef>
              <a:buNone/>
            </a:pPr>
            <a:endParaRPr lang="pt-BR" sz="22000" dirty="0"/>
          </a:p>
          <a:p>
            <a:pPr marL="0" indent="0">
              <a:buNone/>
            </a:pPr>
            <a:endParaRPr lang="pt-BR" sz="6000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5227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</a:t>
            </a:r>
            <a:br>
              <a:rPr lang="pt-BR" sz="3800" b="1" dirty="0"/>
            </a:br>
            <a:r>
              <a:rPr lang="pt-BR" sz="3800" b="1" dirty="0"/>
              <a:t>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065" y="2525086"/>
            <a:ext cx="10805019" cy="432200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22000" b="1" dirty="0">
                <a:solidFill>
                  <a:schemeClr val="accent3">
                    <a:lumMod val="75000"/>
                  </a:schemeClr>
                </a:solidFill>
              </a:rPr>
              <a:t>PARÓQUIA MISSIONÁRIA PERFIL</a:t>
            </a:r>
            <a:endParaRPr lang="pt-BR" sz="2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22000" dirty="0"/>
              <a:t>Em comunhão com a vida e as opções da diocese</a:t>
            </a:r>
          </a:p>
          <a:p>
            <a:pPr marL="0" indent="0" algn="ctr">
              <a:buNone/>
            </a:pPr>
            <a:r>
              <a:rPr lang="pt-BR" sz="10900" dirty="0"/>
              <a:t> </a:t>
            </a:r>
          </a:p>
          <a:p>
            <a:pPr marL="0" indent="0">
              <a:buNone/>
            </a:pPr>
            <a:endParaRPr lang="pt-BR" sz="5800" dirty="0"/>
          </a:p>
          <a:p>
            <a:pPr marL="0" indent="0">
              <a:buNone/>
            </a:pPr>
            <a:endParaRPr lang="pt-BR" sz="6000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189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8F3126-919D-4A64-ADFE-8781ECA8F1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3259" y="949230"/>
            <a:ext cx="9147306" cy="2262781"/>
          </a:xfrm>
        </p:spPr>
        <p:txBody>
          <a:bodyPr>
            <a:normAutofit/>
          </a:bodyPr>
          <a:lstStyle/>
          <a:p>
            <a:r>
              <a:rPr lang="pt-BR" b="1" dirty="0"/>
              <a:t>DIOCESE: UMA IGREJA MISSIONÁRIA EM SAÍDA PERMANENTE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90CD112-9BB5-4CF8-A2FC-F46FDC80D7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837812"/>
            <a:ext cx="12192000" cy="1126283"/>
          </a:xfrm>
        </p:spPr>
        <p:txBody>
          <a:bodyPr>
            <a:noAutofit/>
          </a:bodyPr>
          <a:lstStyle/>
          <a:p>
            <a:r>
              <a:rPr lang="pt-BR" sz="6000" dirty="0"/>
              <a:t>Orientações básicas e sugestões concretas</a:t>
            </a:r>
          </a:p>
        </p:txBody>
      </p:sp>
    </p:spTree>
    <p:extLst>
      <p:ext uri="{BB962C8B-B14F-4D97-AF65-F5344CB8AC3E}">
        <p14:creationId xmlns:p14="http://schemas.microsoft.com/office/powerpoint/2010/main" val="22446336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490" y="2375232"/>
            <a:ext cx="10805019" cy="4196165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22000" b="1" dirty="0">
                <a:solidFill>
                  <a:schemeClr val="accent3">
                    <a:lumMod val="75000"/>
                  </a:schemeClr>
                </a:solidFill>
              </a:rPr>
              <a:t>PARÓQUIA MISSIONÁRIA PERFIL</a:t>
            </a:r>
            <a:endParaRPr lang="pt-BR" sz="2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22000" dirty="0"/>
              <a:t> Com sua organização participativa (assembleias, coordenação paroquial, conselho paroquial). Dimensão comunitária.</a:t>
            </a:r>
          </a:p>
          <a:p>
            <a:pPr marL="0" indent="0" algn="ctr">
              <a:buNone/>
            </a:pPr>
            <a:endParaRPr lang="pt-BR" sz="10900" dirty="0"/>
          </a:p>
          <a:p>
            <a:pPr marL="0" indent="0">
              <a:buNone/>
            </a:pPr>
            <a:endParaRPr lang="pt-BR" sz="5800" dirty="0"/>
          </a:p>
          <a:p>
            <a:pPr marL="0" indent="0">
              <a:buNone/>
            </a:pPr>
            <a:endParaRPr lang="pt-BR" sz="6000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4480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</a:t>
            </a:r>
            <a:br>
              <a:rPr lang="pt-BR" sz="3800" b="1" dirty="0"/>
            </a:br>
            <a:r>
              <a:rPr lang="pt-BR" sz="3800" b="1" dirty="0"/>
              <a:t>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065" y="2399250"/>
            <a:ext cx="10805019" cy="4447835"/>
          </a:xfrm>
        </p:spPr>
        <p:txBody>
          <a:bodyPr>
            <a:noAutofit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5500" b="1" dirty="0">
                <a:solidFill>
                  <a:schemeClr val="accent3">
                    <a:lumMod val="75000"/>
                  </a:schemeClr>
                </a:solidFill>
              </a:rPr>
              <a:t>PARÓQUIA MISSIONÁRIA PERFIL</a:t>
            </a:r>
            <a:endParaRPr lang="pt-BR" sz="55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5500" dirty="0"/>
              <a:t>Valorizando dons e valores  </a:t>
            </a:r>
          </a:p>
          <a:p>
            <a:pPr marL="0" indent="0">
              <a:buNone/>
            </a:pPr>
            <a:endParaRPr lang="pt-BR" sz="5500" dirty="0"/>
          </a:p>
          <a:p>
            <a:pPr marL="0" indent="0">
              <a:buNone/>
            </a:pPr>
            <a:endParaRPr lang="pt-BR" sz="5500" dirty="0"/>
          </a:p>
          <a:p>
            <a:pPr marL="0" indent="0" algn="ctr">
              <a:buNone/>
            </a:pPr>
            <a:r>
              <a:rPr lang="pt-BR" sz="5500" b="1" i="1" dirty="0"/>
              <a:t> </a:t>
            </a:r>
            <a:endParaRPr lang="pt-BR" sz="5500" dirty="0"/>
          </a:p>
          <a:p>
            <a:endParaRPr lang="pt-BR" sz="55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9622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065" y="2483140"/>
            <a:ext cx="10805019" cy="4363945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22000" b="1" dirty="0">
                <a:solidFill>
                  <a:schemeClr val="accent3">
                    <a:lumMod val="75000"/>
                  </a:schemeClr>
                </a:solidFill>
              </a:rPr>
              <a:t>PARÓQUIA MISSIONÁRIA PERFIL</a:t>
            </a:r>
            <a:endParaRPr lang="pt-BR" sz="2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22000" dirty="0"/>
              <a:t> </a:t>
            </a:r>
            <a:r>
              <a:rPr lang="pt-BR" sz="20000" dirty="0"/>
              <a:t>Servindo a vida e a dignidade de todos, especialmente dos mais necessitados (economicamente, socialmente, existencialmente). Dimensão missionária.</a:t>
            </a:r>
          </a:p>
          <a:p>
            <a:pPr marL="0" indent="0" algn="ctr">
              <a:buNone/>
            </a:pPr>
            <a:endParaRPr lang="pt-BR" sz="5800" dirty="0"/>
          </a:p>
          <a:p>
            <a:pPr marL="0" indent="0">
              <a:buNone/>
            </a:pPr>
            <a:endParaRPr lang="pt-BR" sz="6000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8143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065" y="2491530"/>
            <a:ext cx="10805019" cy="435555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22000" b="1" dirty="0">
                <a:solidFill>
                  <a:schemeClr val="accent3">
                    <a:lumMod val="75000"/>
                  </a:schemeClr>
                </a:solidFill>
              </a:rPr>
              <a:t>PARÓQUIA MISSIONÁRIA PERFIL</a:t>
            </a:r>
            <a:endParaRPr lang="pt-BR" sz="2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22000" dirty="0"/>
              <a:t> Cada paróquia transformada em rede de comunidades eclesiais maiores, atuantes na base, na vida do território. </a:t>
            </a:r>
          </a:p>
          <a:p>
            <a:pPr marL="0" indent="0" algn="ctr">
              <a:buNone/>
            </a:pPr>
            <a:endParaRPr lang="pt-BR" sz="5800" dirty="0"/>
          </a:p>
          <a:p>
            <a:pPr marL="0" indent="0">
              <a:buNone/>
            </a:pPr>
            <a:endParaRPr lang="pt-BR" sz="6000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751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123" y="2407640"/>
            <a:ext cx="10561739" cy="4439445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22000" b="1" dirty="0">
                <a:solidFill>
                  <a:schemeClr val="accent3">
                    <a:lumMod val="75000"/>
                  </a:schemeClr>
                </a:solidFill>
              </a:rPr>
              <a:t>COMUNIDADE ECLESIAIS MAIORES - PERFIL</a:t>
            </a:r>
            <a:endParaRPr lang="pt-BR" sz="2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22000" dirty="0"/>
              <a:t>  Marcando presença significativa missionária na vida do bairro, da aldeia, dos sítios.</a:t>
            </a:r>
          </a:p>
          <a:p>
            <a:pPr marL="0" indent="0" algn="ctr">
              <a:buNone/>
            </a:pPr>
            <a:endParaRPr lang="pt-BR" sz="7100" dirty="0"/>
          </a:p>
          <a:p>
            <a:pPr marL="0" indent="0">
              <a:buNone/>
            </a:pPr>
            <a:endParaRPr lang="pt-BR" sz="5800" dirty="0"/>
          </a:p>
          <a:p>
            <a:pPr marL="0" indent="0">
              <a:buNone/>
            </a:pPr>
            <a:endParaRPr lang="pt-BR" sz="6000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5716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123" y="2491530"/>
            <a:ext cx="10561739" cy="435555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22000" b="1" dirty="0">
                <a:solidFill>
                  <a:schemeClr val="accent3">
                    <a:lumMod val="75000"/>
                  </a:schemeClr>
                </a:solidFill>
              </a:rPr>
              <a:t>COMUNIDADE ECLESIAIS MAIORES - PERFIL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22000" dirty="0"/>
              <a:t>Testemunhando a força curadora, restauradora, libertadora de Jesus de Nazaré</a:t>
            </a:r>
          </a:p>
          <a:p>
            <a:pPr marL="0" indent="0" algn="ctr">
              <a:buNone/>
            </a:pPr>
            <a:endParaRPr lang="pt-BR" sz="22000" dirty="0"/>
          </a:p>
          <a:p>
            <a:pPr marL="0" indent="0" algn="ctr">
              <a:buNone/>
            </a:pPr>
            <a:r>
              <a:rPr lang="pt-BR" sz="22000" dirty="0"/>
              <a:t>   </a:t>
            </a:r>
          </a:p>
          <a:p>
            <a:pPr marL="0" indent="0" algn="ctr">
              <a:buNone/>
            </a:pPr>
            <a:endParaRPr lang="pt-BR" sz="7100" dirty="0"/>
          </a:p>
          <a:p>
            <a:pPr marL="0" indent="0">
              <a:buNone/>
            </a:pPr>
            <a:endParaRPr lang="pt-BR" sz="5800" dirty="0"/>
          </a:p>
          <a:p>
            <a:pPr marL="0" indent="0">
              <a:buNone/>
            </a:pPr>
            <a:endParaRPr lang="pt-BR" sz="6000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1121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39193"/>
            <a:ext cx="12192000" cy="4707893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t-BR" sz="5500" b="1" dirty="0">
                <a:solidFill>
                  <a:schemeClr val="accent3">
                    <a:lumMod val="75000"/>
                  </a:schemeClr>
                </a:solidFill>
              </a:rPr>
              <a:t>COMUNIDADE ECLESIAIS MAIORES - PERFIL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t-BR" sz="4500" dirty="0"/>
              <a:t>Tornando presente a vida da Igreja com celebrações vivas, com sacramentos bem vividos, com visitas, com várias atividades a serviço do bem comum, com pastorais conforme as necessidades. </a:t>
            </a:r>
          </a:p>
          <a:p>
            <a:pPr marL="0" indent="0" algn="ctr">
              <a:spcBef>
                <a:spcPts val="600"/>
              </a:spcBef>
              <a:buNone/>
            </a:pPr>
            <a:endParaRPr lang="pt-BR" sz="5500" dirty="0"/>
          </a:p>
          <a:p>
            <a:pPr marL="0" indent="0" algn="ctr">
              <a:spcBef>
                <a:spcPts val="600"/>
              </a:spcBef>
              <a:buNone/>
            </a:pPr>
            <a:r>
              <a:rPr lang="pt-BR" sz="5500" dirty="0"/>
              <a:t>   </a:t>
            </a:r>
          </a:p>
          <a:p>
            <a:pPr marL="0" indent="0" algn="ctr">
              <a:buNone/>
            </a:pPr>
            <a:endParaRPr lang="pt-BR" sz="5500" dirty="0"/>
          </a:p>
          <a:p>
            <a:pPr marL="0" indent="0">
              <a:buNone/>
            </a:pPr>
            <a:endParaRPr lang="pt-BR" sz="5500" dirty="0"/>
          </a:p>
          <a:p>
            <a:pPr marL="0" indent="0">
              <a:buNone/>
            </a:pPr>
            <a:endParaRPr lang="pt-BR" sz="5500" dirty="0"/>
          </a:p>
          <a:p>
            <a:pPr marL="0" indent="0" algn="ctr">
              <a:buNone/>
            </a:pPr>
            <a:r>
              <a:rPr lang="pt-BR" sz="5500" b="1" i="1" dirty="0"/>
              <a:t> </a:t>
            </a:r>
            <a:endParaRPr lang="pt-BR" sz="5500" dirty="0"/>
          </a:p>
          <a:p>
            <a:endParaRPr lang="pt-BR" sz="55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3334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123" y="2407640"/>
            <a:ext cx="10561739" cy="443944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22000" b="1" dirty="0">
                <a:solidFill>
                  <a:schemeClr val="accent3">
                    <a:lumMod val="75000"/>
                  </a:schemeClr>
                </a:solidFill>
              </a:rPr>
              <a:t>COMUNIDADE ECLESIAIS MAIORES - PERFIL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22000" dirty="0"/>
              <a:t>Participação viva e ativa de umas quarenta-cinquenta pessoas, assumindo serviços, e outras pessoas mais.</a:t>
            </a:r>
          </a:p>
          <a:p>
            <a:pPr marL="0" indent="0" algn="ctr">
              <a:buNone/>
            </a:pPr>
            <a:endParaRPr lang="pt-BR" sz="22000" dirty="0"/>
          </a:p>
          <a:p>
            <a:pPr marL="0" indent="0" algn="ctr">
              <a:buNone/>
            </a:pPr>
            <a:r>
              <a:rPr lang="pt-BR" sz="22000" dirty="0"/>
              <a:t>   </a:t>
            </a:r>
          </a:p>
          <a:p>
            <a:pPr marL="0" indent="0" algn="ctr">
              <a:buNone/>
            </a:pPr>
            <a:endParaRPr lang="pt-BR" sz="7100" dirty="0"/>
          </a:p>
          <a:p>
            <a:pPr marL="0" indent="0">
              <a:buNone/>
            </a:pPr>
            <a:endParaRPr lang="pt-BR" sz="5800" dirty="0"/>
          </a:p>
          <a:p>
            <a:pPr marL="0" indent="0">
              <a:buNone/>
            </a:pPr>
            <a:endParaRPr lang="pt-BR" sz="6000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4703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123" y="2315360"/>
            <a:ext cx="10561739" cy="442938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pt-BR" sz="16000" b="1" dirty="0">
                <a:solidFill>
                  <a:schemeClr val="accent3">
                    <a:lumMod val="75000"/>
                  </a:schemeClr>
                </a:solidFill>
              </a:rPr>
              <a:t>COMUNIDADES ECLESIAIS MENORES  PERFIL</a:t>
            </a:r>
            <a:endParaRPr lang="pt-BR" sz="16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12000" b="1" dirty="0"/>
              <a:t> </a:t>
            </a:r>
            <a:r>
              <a:rPr lang="pt-BR" sz="12000" dirty="0"/>
              <a:t>(Pequenas comunidades de discípulos e de discípulas de Jesus de Nazaré, Mestre e Senhor). 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22000" dirty="0"/>
              <a:t>Cada uma, formada por uma dezena de pessoas, no máximo.</a:t>
            </a:r>
          </a:p>
          <a:p>
            <a:pPr marL="0" indent="0" algn="ctr">
              <a:buNone/>
            </a:pPr>
            <a:endParaRPr lang="pt-BR" sz="6400" b="1" dirty="0"/>
          </a:p>
          <a:p>
            <a:pPr marL="0" indent="0" algn="ctr">
              <a:buNone/>
            </a:pPr>
            <a:r>
              <a:rPr lang="pt-BR" sz="22000" dirty="0"/>
              <a:t>   </a:t>
            </a:r>
          </a:p>
          <a:p>
            <a:pPr marL="0" indent="0" algn="ctr">
              <a:buNone/>
            </a:pPr>
            <a:endParaRPr lang="pt-BR" sz="7100" dirty="0"/>
          </a:p>
          <a:p>
            <a:pPr marL="0" indent="0">
              <a:buNone/>
            </a:pPr>
            <a:endParaRPr lang="pt-BR" sz="5800" dirty="0"/>
          </a:p>
          <a:p>
            <a:pPr marL="0" indent="0">
              <a:buNone/>
            </a:pPr>
            <a:endParaRPr lang="pt-BR" sz="6000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1046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123" y="2348916"/>
            <a:ext cx="10561739" cy="449816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16000" b="1" dirty="0">
                <a:solidFill>
                  <a:schemeClr val="accent3">
                    <a:lumMod val="75000"/>
                  </a:schemeClr>
                </a:solidFill>
              </a:rPr>
              <a:t>COMUNIDADES ECLESIAIS MENORES PERFIL</a:t>
            </a:r>
            <a:endParaRPr lang="pt-BR" sz="16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12000" b="1" dirty="0"/>
              <a:t> </a:t>
            </a:r>
            <a:r>
              <a:rPr lang="pt-BR" sz="12000" dirty="0"/>
              <a:t>(Pequenas comunidades de discípulos e de discípulas de Jesus de Nazaré, Mestre e Senhor). </a:t>
            </a:r>
          </a:p>
          <a:p>
            <a:pPr marL="0" lvl="0" indent="0" algn="ctr">
              <a:spcBef>
                <a:spcPts val="2400"/>
              </a:spcBef>
              <a:buNone/>
            </a:pPr>
            <a:r>
              <a:rPr lang="pt-BR" sz="21600" dirty="0"/>
              <a:t>Possivelmente encontro periódico semanal, nas casas dos participantes.</a:t>
            </a:r>
          </a:p>
          <a:p>
            <a:pPr marL="0" indent="0" algn="ctr">
              <a:buNone/>
            </a:pPr>
            <a:endParaRPr lang="pt-BR" sz="6400" b="1" dirty="0"/>
          </a:p>
          <a:p>
            <a:pPr marL="0" indent="0" algn="ctr">
              <a:buNone/>
            </a:pPr>
            <a:r>
              <a:rPr lang="pt-BR" sz="22000" dirty="0"/>
              <a:t>   </a:t>
            </a:r>
          </a:p>
          <a:p>
            <a:pPr marL="0" indent="0" algn="ctr">
              <a:buNone/>
            </a:pPr>
            <a:endParaRPr lang="pt-BR" sz="7100" dirty="0"/>
          </a:p>
          <a:p>
            <a:pPr marL="0" indent="0">
              <a:buNone/>
            </a:pPr>
            <a:endParaRPr lang="pt-BR" sz="5800" dirty="0"/>
          </a:p>
          <a:p>
            <a:pPr marL="0" indent="0">
              <a:buNone/>
            </a:pPr>
            <a:endParaRPr lang="pt-BR" sz="6000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11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4146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</a:t>
            </a:r>
            <a:br>
              <a:rPr lang="pt-BR" sz="3800" b="1" dirty="0"/>
            </a:br>
            <a:r>
              <a:rPr lang="pt-BR" sz="3800" b="1" dirty="0"/>
              <a:t>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24418"/>
            <a:ext cx="10058400" cy="4422667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5500" b="1" dirty="0">
                <a:solidFill>
                  <a:schemeClr val="accent3">
                    <a:lumMod val="75000"/>
                  </a:schemeClr>
                </a:solidFill>
              </a:rPr>
              <a:t>Critérios 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5500" dirty="0"/>
              <a:t>Máximo de espiritualidade e mínimo de organização</a:t>
            </a:r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736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123" y="2348916"/>
            <a:ext cx="10561739" cy="449816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16000" b="1" dirty="0">
                <a:solidFill>
                  <a:schemeClr val="accent3">
                    <a:lumMod val="75000"/>
                  </a:schemeClr>
                </a:solidFill>
              </a:rPr>
              <a:t>COMUNIDADES ECLESIAIS MENORES  PERFIL</a:t>
            </a:r>
            <a:endParaRPr lang="pt-BR" sz="16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12000" b="1" dirty="0"/>
              <a:t> </a:t>
            </a:r>
            <a:r>
              <a:rPr lang="pt-BR" sz="12000" dirty="0"/>
              <a:t>(Pequenas comunidades de discípulos e de discípulas de Jesus de Nazaré, Mestre e Senhor). </a:t>
            </a:r>
          </a:p>
          <a:p>
            <a:pPr marL="0" lvl="0" indent="0" algn="ctr">
              <a:spcBef>
                <a:spcPts val="2400"/>
              </a:spcBef>
              <a:buNone/>
            </a:pPr>
            <a:r>
              <a:rPr lang="pt-BR" sz="20800" dirty="0"/>
              <a:t>Lugar altamente formativo, utilizando dois instrumentos básicos: Estudo do Evangelho e Revisão de vida.</a:t>
            </a:r>
          </a:p>
          <a:p>
            <a:pPr marL="0" indent="0" algn="ctr">
              <a:buNone/>
            </a:pPr>
            <a:endParaRPr lang="pt-BR" sz="6400" b="1" dirty="0"/>
          </a:p>
          <a:p>
            <a:pPr marL="0" indent="0" algn="ctr">
              <a:buNone/>
            </a:pPr>
            <a:r>
              <a:rPr lang="pt-BR" sz="22000" dirty="0"/>
              <a:t>   </a:t>
            </a:r>
          </a:p>
          <a:p>
            <a:pPr marL="0" indent="0" algn="ctr">
              <a:buNone/>
            </a:pPr>
            <a:endParaRPr lang="pt-BR" sz="7100" dirty="0"/>
          </a:p>
          <a:p>
            <a:pPr marL="0" indent="0">
              <a:buNone/>
            </a:pPr>
            <a:endParaRPr lang="pt-BR" sz="5800" dirty="0"/>
          </a:p>
          <a:p>
            <a:pPr marL="0" indent="0">
              <a:buNone/>
            </a:pPr>
            <a:endParaRPr lang="pt-BR" sz="6000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5868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123" y="2290194"/>
            <a:ext cx="10561739" cy="455689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16000" b="1" dirty="0">
                <a:solidFill>
                  <a:schemeClr val="accent3">
                    <a:lumMod val="75000"/>
                  </a:schemeClr>
                </a:solidFill>
              </a:rPr>
              <a:t>COMUNIDADES ECLESIAIS MENORES PERFIL</a:t>
            </a:r>
            <a:endParaRPr lang="pt-BR" sz="16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12000" b="1" dirty="0"/>
              <a:t> </a:t>
            </a:r>
            <a:r>
              <a:rPr lang="pt-BR" sz="12000" dirty="0"/>
              <a:t>(Pequenas comunidades de discípulos e de discípulas de Jesus de Nazaré, Mestre e Senhor). </a:t>
            </a:r>
          </a:p>
          <a:p>
            <a:pPr marL="0" lvl="0" indent="0" algn="ctr">
              <a:spcBef>
                <a:spcPts val="2400"/>
              </a:spcBef>
              <a:buNone/>
            </a:pPr>
            <a:r>
              <a:rPr lang="pt-BR" sz="18000" dirty="0"/>
              <a:t>Três-cinco pequenas comunidades menores podem formar uma comunidade eclesial maior atuante na base do território (ver acima)</a:t>
            </a:r>
          </a:p>
          <a:p>
            <a:pPr marL="0" indent="0" algn="ctr">
              <a:spcBef>
                <a:spcPts val="2400"/>
              </a:spcBef>
              <a:buNone/>
            </a:pPr>
            <a:endParaRPr lang="pt-BR" sz="6400" b="1" dirty="0"/>
          </a:p>
          <a:p>
            <a:pPr marL="0" indent="0" algn="ctr">
              <a:spcBef>
                <a:spcPts val="2400"/>
              </a:spcBef>
              <a:buNone/>
            </a:pPr>
            <a:r>
              <a:rPr lang="pt-BR" sz="22000" dirty="0"/>
              <a:t>   </a:t>
            </a:r>
          </a:p>
          <a:p>
            <a:pPr marL="0" indent="0" algn="ctr">
              <a:buNone/>
            </a:pPr>
            <a:endParaRPr lang="pt-BR" sz="7100" dirty="0"/>
          </a:p>
          <a:p>
            <a:pPr marL="0" indent="0">
              <a:buNone/>
            </a:pPr>
            <a:endParaRPr lang="pt-BR" sz="5800" dirty="0"/>
          </a:p>
          <a:p>
            <a:pPr marL="0" indent="0">
              <a:buNone/>
            </a:pPr>
            <a:endParaRPr lang="pt-BR" sz="6000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9502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6639" y="286603"/>
            <a:ext cx="86975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123" y="2374084"/>
            <a:ext cx="10561739" cy="447300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16000" b="1" dirty="0">
                <a:solidFill>
                  <a:schemeClr val="accent3">
                    <a:lumMod val="75000"/>
                  </a:schemeClr>
                </a:solidFill>
              </a:rPr>
              <a:t>COMUNIDADES ECLESIAIS MENORES – PERFIL</a:t>
            </a:r>
            <a:endParaRPr lang="pt-BR" sz="16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12000" b="1" dirty="0"/>
              <a:t> </a:t>
            </a:r>
            <a:r>
              <a:rPr lang="pt-BR" sz="12000" dirty="0"/>
              <a:t>(Pequenas comunidades de discípulos e de discípulas de Jesus de Nazaré, Mestre e Senhor). 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20000" dirty="0"/>
              <a:t>Ver melhor no folder (folheto) separado</a:t>
            </a:r>
          </a:p>
          <a:p>
            <a:pPr marL="0" lvl="0" indent="0" algn="ctr">
              <a:buNone/>
            </a:pPr>
            <a:endParaRPr lang="pt-BR" sz="18800" dirty="0"/>
          </a:p>
          <a:p>
            <a:pPr marL="0" indent="0" algn="ctr">
              <a:buNone/>
            </a:pPr>
            <a:endParaRPr lang="pt-BR" sz="6400" b="1" dirty="0"/>
          </a:p>
          <a:p>
            <a:pPr marL="0" indent="0" algn="ctr">
              <a:buNone/>
            </a:pPr>
            <a:r>
              <a:rPr lang="pt-BR" sz="22000" dirty="0"/>
              <a:t>   </a:t>
            </a:r>
          </a:p>
          <a:p>
            <a:pPr marL="0" indent="0" algn="ctr">
              <a:buNone/>
            </a:pPr>
            <a:endParaRPr lang="pt-BR" sz="7100" dirty="0"/>
          </a:p>
          <a:p>
            <a:pPr marL="0" indent="0">
              <a:buNone/>
            </a:pPr>
            <a:endParaRPr lang="pt-BR" sz="5800" dirty="0"/>
          </a:p>
          <a:p>
            <a:pPr marL="0" indent="0">
              <a:buNone/>
            </a:pPr>
            <a:endParaRPr lang="pt-BR" sz="6000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255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</a:t>
            </a:r>
            <a:br>
              <a:rPr lang="pt-BR" sz="3800" b="1" dirty="0"/>
            </a:br>
            <a:r>
              <a:rPr lang="pt-BR" sz="3800" b="1" dirty="0"/>
              <a:t>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07640"/>
            <a:ext cx="10058400" cy="4439446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5500" b="1" dirty="0">
                <a:solidFill>
                  <a:schemeClr val="accent3">
                    <a:lumMod val="75000"/>
                  </a:schemeClr>
                </a:solidFill>
              </a:rPr>
              <a:t>Critérios 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5500" dirty="0"/>
              <a:t>Descentralizar para personalizar</a:t>
            </a:r>
          </a:p>
          <a:p>
            <a:pPr marL="0" indent="0">
              <a:spcBef>
                <a:spcPts val="2400"/>
              </a:spcBef>
              <a:buNone/>
            </a:pPr>
            <a:endParaRPr lang="pt-BR" sz="5500" b="1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76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</a:t>
            </a:r>
            <a:br>
              <a:rPr lang="pt-BR" sz="3800" b="1" dirty="0"/>
            </a:br>
            <a:r>
              <a:rPr lang="pt-BR" sz="3800" b="1" dirty="0"/>
              <a:t>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32806"/>
            <a:ext cx="10058400" cy="4414279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5500" b="1" dirty="0">
                <a:solidFill>
                  <a:schemeClr val="accent3">
                    <a:lumMod val="75000"/>
                  </a:schemeClr>
                </a:solidFill>
              </a:rPr>
              <a:t>Critérios 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5500" dirty="0"/>
              <a:t>Unidade na diversidade</a:t>
            </a:r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686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</a:t>
            </a:r>
            <a:br>
              <a:rPr lang="pt-BR" sz="3800" b="1" dirty="0"/>
            </a:br>
            <a:r>
              <a:rPr lang="pt-BR" sz="3800" b="1" dirty="0"/>
              <a:t>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32806"/>
            <a:ext cx="10058400" cy="4414279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5500" b="1" dirty="0">
                <a:solidFill>
                  <a:schemeClr val="accent3">
                    <a:lumMod val="75000"/>
                  </a:schemeClr>
                </a:solidFill>
              </a:rPr>
              <a:t>Critérios</a:t>
            </a:r>
            <a:r>
              <a:rPr lang="pt-BR" sz="5500" b="1" dirty="0"/>
              <a:t> 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5500" dirty="0"/>
              <a:t>Comunhão no pluralismo</a:t>
            </a:r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908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</a:t>
            </a:r>
            <a:br>
              <a:rPr lang="pt-BR" sz="3800" b="1" dirty="0"/>
            </a:br>
            <a:r>
              <a:rPr lang="pt-BR" sz="3800" b="1" dirty="0"/>
              <a:t>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57974"/>
            <a:ext cx="10058400" cy="438911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5500" b="1" dirty="0">
                <a:solidFill>
                  <a:schemeClr val="accent3">
                    <a:lumMod val="75000"/>
                  </a:schemeClr>
                </a:solidFill>
              </a:rPr>
              <a:t>Critérios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5500" dirty="0"/>
              <a:t>Fidelidade na criatividade</a:t>
            </a:r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665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516696"/>
            <a:ext cx="10058400" cy="4330389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5500" b="1" dirty="0">
                <a:solidFill>
                  <a:schemeClr val="accent3">
                    <a:lumMod val="75000"/>
                  </a:schemeClr>
                </a:solidFill>
              </a:rPr>
              <a:t>Critérios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6600" dirty="0"/>
              <a:t>Ir sempre ao essencial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398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41F9-EE21-491D-96C4-1F672446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373" y="286603"/>
            <a:ext cx="878576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/>
              <a:t>DIOCESE: UMA IGREJA MISSIONÁRIA EM SAÍDA PERMANENTE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D071A-D0A5-4B87-B92C-DF53E748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797" y="2147582"/>
            <a:ext cx="11462406" cy="459044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pt-BR" sz="22000" b="1" dirty="0">
                <a:solidFill>
                  <a:schemeClr val="accent3">
                    <a:lumMod val="75000"/>
                  </a:schemeClr>
                </a:solidFill>
              </a:rPr>
              <a:t>Síntese da proposta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pt-BR" sz="20000" dirty="0"/>
              <a:t>Diocese como uma rede unida de várias paróquias, cada uma sendo transformada em rede de comunidades eclesiais maiores, e cada uma dessas formada de pequenas comunidades de discípulos e de discípulas de Jesus de Nazaré, Mestre e Senhor.  </a:t>
            </a:r>
          </a:p>
          <a:p>
            <a:endParaRPr lang="pt-BR" sz="6000" dirty="0"/>
          </a:p>
          <a:p>
            <a:pPr marL="0" indent="0" algn="ctr">
              <a:buNone/>
            </a:pPr>
            <a:r>
              <a:rPr lang="pt-BR" sz="6000" b="1" i="1" dirty="0"/>
              <a:t> </a:t>
            </a:r>
            <a:endParaRPr lang="pt-BR" sz="60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8C0D17-9CEA-461B-AA9F-DAC8F71D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8" y="1617"/>
            <a:ext cx="1861025" cy="17264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FBDDD0D-9109-4213-914B-E24C04B17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5680" y="0"/>
            <a:ext cx="764966" cy="17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211953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cote">
  <a:themeElements>
    <a:clrScheme name="Paco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o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o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158</TotalTime>
  <Words>840</Words>
  <Application>Microsoft Office PowerPoint</Application>
  <PresentationFormat>Widescreen</PresentationFormat>
  <Paragraphs>204</Paragraphs>
  <Slides>32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Gill Sans MT</vt:lpstr>
      <vt:lpstr>Wingdings 2</vt:lpstr>
      <vt:lpstr>HDOfficeLightV0</vt:lpstr>
      <vt:lpstr>Pacote</vt:lpstr>
      <vt:lpstr>Apresentação do PowerPoint</vt:lpstr>
      <vt:lpstr>DIOCESE: UMA IGREJA MISSIONÁRIA EM SAÍDA PERMANENTE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  <vt:lpstr>DIOCESE: UMA IGREJA MISSIONÁRIA EM SAÍDA PERMANENTE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Padre Rodrigo</dc:creator>
  <cp:lastModifiedBy>Padre Rodrigo</cp:lastModifiedBy>
  <cp:revision>18</cp:revision>
  <dcterms:created xsi:type="dcterms:W3CDTF">2018-06-11T12:51:06Z</dcterms:created>
  <dcterms:modified xsi:type="dcterms:W3CDTF">2018-06-14T19:15:48Z</dcterms:modified>
</cp:coreProperties>
</file>